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72" r:id="rId3"/>
    <p:sldId id="468" r:id="rId5"/>
    <p:sldId id="428" r:id="rId6"/>
    <p:sldId id="469" r:id="rId7"/>
    <p:sldId id="471" r:id="rId8"/>
    <p:sldId id="472" r:id="rId9"/>
    <p:sldId id="473" r:id="rId10"/>
    <p:sldId id="474" r:id="rId11"/>
    <p:sldId id="475" r:id="rId12"/>
    <p:sldId id="476" r:id="rId13"/>
    <p:sldId id="478" r:id="rId14"/>
    <p:sldId id="287" r:id="rId15"/>
  </p:sldIdLst>
  <p:sldSz cx="9144000" cy="5143500"/>
  <p:notesSz cx="9144000" cy="6858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w Cen MT" panose="020B0602020104020603" pitchFamily="34" charset="0"/>
        <a:ea typeface="华文仿宋" panose="0201060004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w Cen MT" panose="020B0602020104020603" pitchFamily="34" charset="0"/>
        <a:ea typeface="华文仿宋" panose="0201060004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w Cen MT" panose="020B0602020104020603" pitchFamily="34" charset="0"/>
        <a:ea typeface="华文仿宋" panose="0201060004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w Cen MT" panose="020B0602020104020603" pitchFamily="34" charset="0"/>
        <a:ea typeface="华文仿宋" panose="0201060004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w Cen MT" panose="020B0602020104020603" pitchFamily="34" charset="0"/>
        <a:ea typeface="华文仿宋" panose="0201060004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w Cen MT" panose="020B0602020104020603" pitchFamily="34" charset="0"/>
        <a:ea typeface="华文仿宋" panose="0201060004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w Cen MT" panose="020B0602020104020603" pitchFamily="34" charset="0"/>
        <a:ea typeface="华文仿宋" panose="0201060004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w Cen MT" panose="020B0602020104020603" pitchFamily="34" charset="0"/>
        <a:ea typeface="华文仿宋" panose="0201060004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w Cen MT" panose="020B0602020104020603" pitchFamily="34" charset="0"/>
        <a:ea typeface="华文仿宋" panose="0201060004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PF" initials="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B642"/>
    <a:srgbClr val="52CCE4"/>
    <a:srgbClr val="BD5D15"/>
    <a:srgbClr val="FFD6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130"/>
    <p:restoredTop sz="87621"/>
  </p:normalViewPr>
  <p:slideViewPr>
    <p:cSldViewPr showGuides="1">
      <p:cViewPr>
        <p:scale>
          <a:sx n="130" d="100"/>
          <a:sy n="130" d="100"/>
        </p:scale>
        <p:origin x="-1062" y="-138"/>
      </p:cViewPr>
      <p:guideLst>
        <p:guide orient="horz" pos="1625"/>
        <p:guide pos="30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commentAuthors" Target="commentAuthors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3-08T10:31:55.517" idx="1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image" Target="../media/image2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pic>
        <p:nvPicPr>
          <p:cNvPr id="12290" name="图片 7" descr="图片1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938" y="482600"/>
            <a:ext cx="8151812" cy="2587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rtlCol="0"/>
          <a:lstStyle>
            <a:lvl1pPr algn="l" fontAlgn="auto" latinLnBrk="0">
              <a:defRPr lang="zh-CN" sz="1200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w Cen MT" panose="020B0602020104020603" pitchFamily="34" charset="0"/>
              <a:ea typeface="华文仿宋" panose="02010600040101010101" pitchFamily="2" charset="-122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rtlCol="0"/>
          <a:lstStyle>
            <a:lvl1pPr algn="r" fontAlgn="auto" latinLnBrk="0">
              <a:defRPr lang="zh-CN" sz="1200" noProof="1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w Cen MT" panose="020B0602020104020603" pitchFamily="34" charset="0"/>
              <a:ea typeface="华文仿宋" panose="02010600040101010101" pitchFamily="2" charset="-122"/>
              <a:cs typeface="+mn-cs"/>
            </a:endParaRPr>
          </a:p>
        </p:txBody>
      </p:sp>
      <p:sp>
        <p:nvSpPr>
          <p:cNvPr id="11269" name="Notes Placeholder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rtlCol="0" anchor="b"/>
          <a:lstStyle>
            <a:lvl1pPr algn="l" fontAlgn="auto" latinLnBrk="0">
              <a:defRPr lang="zh-CN" sz="1200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w Cen MT" panose="020B0602020104020603" pitchFamily="34" charset="0"/>
              <a:ea typeface="华文仿宋" panose="0201060004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eaLnBrk="1" fontAlgn="base" hangingPunct="1"/>
            <a:fld id="{9A0DB2DC-4C9A-4742-B13C-FB6460FD3503}" type="slidenum">
              <a:rPr lang="en-US" altLang="zh-CN" sz="1200" strike="noStrike" noProof="1" dirty="0">
                <a:latin typeface="Tw Cen MT" panose="020B0602020104020603" pitchFamily="34" charset="0"/>
                <a:ea typeface="华文仿宋" panose="02010600040101010101" pitchFamily="2" charset="-122"/>
                <a:cs typeface="+mn-cs"/>
              </a:rPr>
            </a:fld>
            <a:endParaRPr lang="en-US" altLang="zh-CN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0"/>
      </a:spcBef>
      <a:spcAft>
        <a:spcPct val="0"/>
      </a:spcAft>
      <a:defRPr lang="zh-CN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lang="zh-CN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lang="zh-CN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lang="zh-CN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lang="zh-CN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zh-CN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zh-CN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zh-CN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zh-CN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338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lang="zh-CN" altLang="en-US" dirty="0"/>
          </a:p>
        </p:txBody>
      </p:sp>
      <p:sp>
        <p:nvSpPr>
          <p:cNvPr id="1433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 anchorCtr="0"/>
          <a:p>
            <a:pPr lvl="0" indent="0" algn="r"/>
            <a:fld id="{9A0DB2DC-4C9A-4742-B13C-FB6460FD3503}" type="slidenum">
              <a:rPr lang="en-US" altLang="zh-CN" sz="1200" dirty="0">
                <a:latin typeface="Tw Cen MT" panose="020B0602020104020603" pitchFamily="34" charset="0"/>
                <a:ea typeface="宋体" panose="02010600030101010101" pitchFamily="2" charset="-122"/>
              </a:rPr>
            </a:fld>
            <a:endParaRPr lang="en-US" altLang="zh-CN" sz="1200" dirty="0">
              <a:latin typeface="Tw Cen MT" panose="020B0602020104020603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标题幻灯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/>
          <p:nvPr/>
        </p:nvSpPr>
        <p:spPr>
          <a:xfrm>
            <a:off x="0" y="4478338"/>
            <a:ext cx="9144000" cy="66516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9"/>
          <p:cNvSpPr/>
          <p:nvPr/>
        </p:nvSpPr>
        <p:spPr>
          <a:xfrm>
            <a:off x="-9525" y="4540250"/>
            <a:ext cx="2249488" cy="5349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Rectangle 10"/>
          <p:cNvSpPr/>
          <p:nvPr/>
        </p:nvSpPr>
        <p:spPr>
          <a:xfrm>
            <a:off x="2359025" y="4533900"/>
            <a:ext cx="6784975" cy="5334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515100" cy="514350"/>
          </a:xfrm>
        </p:spPr>
        <p:txBody>
          <a:bodyPr anchor="ctr"/>
          <a:lstStyle>
            <a:lvl1pPr marL="0" indent="0" algn="l" eaLnBrk="1" latinLnBrk="0" hangingPunct="1">
              <a:buNone/>
              <a:defRPr kumimoji="0" lang="zh-CN" sz="2800">
                <a:solidFill>
                  <a:srgbClr val="FFFFFF"/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 smtClean="0"/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2362200" y="2343150"/>
            <a:ext cx="6477000" cy="2038350"/>
          </a:xfrm>
        </p:spPr>
        <p:txBody>
          <a:bodyPr rtlCol="0"/>
          <a:lstStyle>
            <a:lvl1pPr eaLnBrk="1" latinLnBrk="0" hangingPunct="1">
              <a:defRPr kumimoji="0" lang="zh-CN" cap="all" baseline="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 smtClean="0"/>
          </a:p>
        </p:txBody>
      </p:sp>
      <p:sp>
        <p:nvSpPr>
          <p:cNvPr id="13" name="Date Placeholder 27"/>
          <p:cNvSpPr>
            <a:spLocks noGrp="1"/>
          </p:cNvSpPr>
          <p:nvPr>
            <p:ph type="dt" sz="half" idx="2"/>
          </p:nvPr>
        </p:nvSpPr>
        <p:spPr>
          <a:xfrm>
            <a:off x="76200" y="4551363"/>
            <a:ext cx="2057400" cy="514350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algn="ctr" eaLnBrk="1" latinLnBrk="0" hangingPunct="1">
              <a:defRPr kumimoji="0" lang="zh-CN" sz="200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47E157E-8DCB-4F70-A0AF-5EB586A91DD4}" type="datetime1">
              <a:rPr kumimoji="0" lang="en-US" altLang="zh-CN" sz="20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sz="20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2085975" y="177800"/>
            <a:ext cx="5867400" cy="273050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lang="zh-CN"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w Cen MT" panose="020B0602020104020603" pitchFamily="34" charset="0"/>
              <a:ea typeface="华文仿宋" panose="02010600040101010101" pitchFamily="2" charset="-122"/>
              <a:cs typeface="+mn-cs"/>
            </a:endParaRPr>
          </a:p>
        </p:txBody>
      </p:sp>
      <p:sp>
        <p:nvSpPr>
          <p:cNvPr id="16" name="Slide Number Placeholder 28"/>
          <p:cNvSpPr>
            <a:spLocks noGrp="1"/>
          </p:cNvSpPr>
          <p:nvPr>
            <p:ph type="sldNum" sz="quarter" idx="4"/>
          </p:nvPr>
        </p:nvSpPr>
        <p:spPr>
          <a:xfrm>
            <a:off x="8001000" y="171450"/>
            <a:ext cx="838200" cy="2857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ctr" fontAlgn="base"/>
            <a:fld id="{9A0DB2DC-4C9A-4742-B13C-FB6460FD3503}" type="slidenum">
              <a:rPr lang="en-US" altLang="zh-CN" strike="noStrike" noProof="1" dirty="0">
                <a:solidFill>
                  <a:schemeClr val="tx2"/>
                </a:solidFill>
                <a:latin typeface="Tw Cen MT" panose="020B0602020104020603" pitchFamily="34" charset="0"/>
                <a:ea typeface="华文仿宋" panose="02010600040101010101" pitchFamily="2" charset="-122"/>
                <a:cs typeface="+mn-cs"/>
              </a:rPr>
            </a:fld>
            <a:endParaRPr lang="en-US" altLang="zh-CN" strike="noStrike" noProof="1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图片 2" descr="图片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1437" y="-71437"/>
            <a:ext cx="9286875" cy="5286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0" name="图片 3" descr="招标办-工作汇报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8100" y="-142875"/>
            <a:ext cx="9144000" cy="60721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0" y="4686300"/>
            <a:ext cx="2667000" cy="274638"/>
          </a:xfrm>
          <a:prstGeom prst="rect">
            <a:avLst/>
          </a:prstGeom>
        </p:spPr>
        <p:txBody>
          <a:bodyPr vert="horz" anchor="ctr" anchorCtr="0"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4606EA6-EFEA-4C30-9264-4F9291A5780D}" type="datetime1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华文仿宋" panose="0201060004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609600" y="4686300"/>
            <a:ext cx="5421313" cy="273050"/>
          </a:xfrm>
          <a:prstGeom prst="rect">
            <a:avLst/>
          </a:prstGeom>
        </p:spPr>
        <p:txBody>
          <a:bodyPr vert="horz" anchor="ctr"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w Cen MT" panose="020B0602020104020603" pitchFamily="34" charset="0"/>
              <a:ea typeface="华文仿宋" panose="0201060004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0" y="1123950"/>
            <a:ext cx="533400" cy="18256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Tw Cen MT" panose="020B0602020104020603" pitchFamily="34" charset="0"/>
                <a:ea typeface="华文仿宋" panose="02010600040101010101" pitchFamily="2" charset="-122"/>
                <a:cs typeface="+mn-cs"/>
              </a:rPr>
            </a:fld>
            <a:endParaRPr lang="en-US" altLang="zh-CN" strike="noStrike" noProof="1" dirty="0">
              <a:latin typeface="Tw Cen MT" panose="020B0602020104020603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 smtClean="0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2766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 smtClean="0"/>
          </a:p>
        </p:txBody>
      </p:sp>
      <p:sp>
        <p:nvSpPr>
          <p:cNvPr id="10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4638"/>
          </a:xfrm>
          <a:prstGeom prst="rect">
            <a:avLst/>
          </a:prstGeom>
        </p:spPr>
        <p:txBody>
          <a:bodyPr vert="horz" anchor="ctr" anchorCtr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4606EA6-EFEA-4C30-9264-4F9291A5780D}" type="datetime1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4686300"/>
            <a:ext cx="5421313" cy="273050"/>
          </a:xfrm>
          <a:prstGeom prst="rect">
            <a:avLst/>
          </a:prstGeom>
        </p:spPr>
        <p:txBody>
          <a:bodyPr vert="horz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w Cen MT" panose="020B0602020104020603" pitchFamily="34" charset="0"/>
              <a:ea typeface="华文仿宋" panose="02010600040101010101" pitchFamily="2" charset="-122"/>
              <a:cs typeface="+mn-cs"/>
            </a:endParaRPr>
          </a:p>
        </p:txBody>
      </p:sp>
      <p:sp>
        <p:nvSpPr>
          <p:cNvPr id="12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123950"/>
            <a:ext cx="533400" cy="18256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ctr" fontAlgn="base"/>
            <a:fld id="{9A0DB2DC-4C9A-4742-B13C-FB6460FD3503}" type="slidenum">
              <a:rPr lang="en-US" altLang="zh-CN" strike="noStrike" noProof="1" dirty="0">
                <a:latin typeface="Tw Cen MT" panose="020B0602020104020603" pitchFamily="34" charset="0"/>
                <a:ea typeface="华文仿宋" panose="02010600040101010101" pitchFamily="2" charset="-122"/>
                <a:cs typeface="+mn-cs"/>
              </a:rPr>
            </a:fld>
            <a:endParaRPr lang="en-US" altLang="zh-CN" strike="noStrike" noProof="1" dirty="0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/>
          <p:nvPr/>
        </p:nvSpPr>
        <p:spPr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7123113" cy="1254919"/>
          </a:xfrm>
        </p:spPr>
        <p:txBody>
          <a:bodyPr/>
          <a:lstStyle>
            <a:lvl1pPr eaLnBrk="1" latinLnBrk="0" hangingPunct="1">
              <a:buNone/>
              <a:defRPr kumimoji="0" lang="zh-CN" sz="2800">
                <a:solidFill>
                  <a:schemeClr val="tx2"/>
                </a:solidFill>
              </a:defRPr>
            </a:lvl1pPr>
            <a:lvl2pPr eaLnBrk="1" latinLnBrk="0" hangingPunct="1">
              <a:buNone/>
              <a:defRPr kumimoji="0" lang="zh-CN" sz="1800">
                <a:solidFill>
                  <a:schemeClr val="tx1">
                    <a:tint val="75000"/>
                  </a:schemeClr>
                </a:solidFill>
              </a:defRPr>
            </a:lvl2pPr>
            <a:lvl3pPr eaLnBrk="1" latinLnBrk="0" hangingPunct="1">
              <a:buNone/>
              <a:defRPr kumimoji="0" lang="zh-CN" sz="1600">
                <a:solidFill>
                  <a:schemeClr val="tx1">
                    <a:tint val="75000"/>
                  </a:schemeClr>
                </a:solidFill>
              </a:defRPr>
            </a:lvl3pPr>
            <a:lvl4pPr eaLnBrk="1" latinLnBrk="0" hangingPunct="1">
              <a:buNone/>
              <a:defRPr kumimoji="0" lang="zh-CN" sz="1400">
                <a:solidFill>
                  <a:schemeClr val="tx1">
                    <a:tint val="75000"/>
                  </a:schemeClr>
                </a:solidFill>
              </a:defRPr>
            </a:lvl4pPr>
            <a:lvl5pPr eaLnBrk="1" latinLnBrk="0" hangingPunct="1">
              <a:buNone/>
              <a:defRPr kumimoji="0" lang="zh-CN"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 eaLnBrk="1" latinLnBrk="0" hangingPunct="1">
              <a:buNone/>
              <a:defRPr kumimoji="0" lang="zh-CN" sz="4400" b="0" cap="none">
                <a:solidFill>
                  <a:srgbClr val="FFFFFF"/>
                </a:solidFill>
              </a:defRPr>
            </a:lvl1pPr>
          </a:lstStyle>
          <a:p>
            <a:pPr fontAlgn="base"/>
            <a:r>
              <a:rPr lang="zh-CN" strike="noStrike" noProof="1"/>
              <a:t>单击此处编辑母版标题样式</a:t>
            </a:r>
            <a:endParaRPr lang="zh-CN" strike="noStrike" noProof="1"/>
          </a:p>
        </p:txBody>
      </p:sp>
      <p:sp>
        <p:nvSpPr>
          <p:cNvPr id="13" name="Date Placeholder 11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4638"/>
          </a:xfrm>
          <a:prstGeom prst="rect">
            <a:avLst/>
          </a:prstGeom>
        </p:spPr>
        <p:txBody>
          <a:bodyPr vert="horz" anchor="ctr" anchorCtr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FCF9F07-3BC7-4570-B054-79111B0A380C}" type="datetime1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0" y="1314450"/>
            <a:ext cx="1295400" cy="527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noAutofit/>
          </a:bodyPr>
          <a:p>
            <a:pPr algn="ctr" fontAlgn="base"/>
            <a:fld id="{9A0DB2DC-4C9A-4742-B13C-FB6460FD3503}" type="slidenum">
              <a:rPr lang="en-US" altLang="zh-CN" sz="2400" strike="noStrike" noProof="1" dirty="0">
                <a:latin typeface="Tw Cen MT" panose="020B0602020104020603" pitchFamily="34" charset="0"/>
                <a:ea typeface="华文仿宋" panose="02010600040101010101" pitchFamily="2" charset="-122"/>
                <a:cs typeface="+mn-cs"/>
              </a:rPr>
            </a:fld>
            <a:endParaRPr lang="en-US" altLang="zh-CN" sz="2400" strike="noStrike" noProof="1" dirty="0"/>
          </a:p>
        </p:txBody>
      </p:sp>
      <p:sp>
        <p:nvSpPr>
          <p:cNvPr id="16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609600" y="4686300"/>
            <a:ext cx="5421313" cy="273050"/>
          </a:xfrm>
          <a:prstGeom prst="rect">
            <a:avLst/>
          </a:prstGeom>
        </p:spPr>
        <p:txBody>
          <a:bodyPr vert="horz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w Cen MT" panose="020B0602020104020603" pitchFamily="34" charset="0"/>
              <a:ea typeface="华文仿宋" panose="02010600040101010101" pitchFamily="2" charset="-122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352551"/>
            <a:ext cx="3886200" cy="326862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44901" y="1352549"/>
            <a:ext cx="3886200" cy="326862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 smtClean="0"/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4638"/>
          </a:xfrm>
          <a:prstGeom prst="rect">
            <a:avLst/>
          </a:prstGeom>
        </p:spPr>
        <p:txBody>
          <a:bodyPr vert="horz" rtlCol="0" anchor="ctr" anchorCtr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4606EA6-EFEA-4C30-9264-4F9291A5780D}" type="datetime1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0" y="1123950"/>
            <a:ext cx="533400" cy="18256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ctr" fontAlgn="base"/>
            <a:fld id="{9A0DB2DC-4C9A-4742-B13C-FB6460FD3503}" type="slidenum">
              <a:rPr lang="en-US" altLang="zh-CN" strike="noStrike" noProof="1" dirty="0">
                <a:latin typeface="Tw Cen MT" panose="020B0602020104020603" pitchFamily="34" charset="0"/>
                <a:ea typeface="华文仿宋" panose="02010600040101010101" pitchFamily="2" charset="-122"/>
                <a:cs typeface="+mn-cs"/>
              </a:rPr>
            </a:fld>
            <a:endParaRPr lang="en-US" altLang="zh-CN" strike="noStrike" noProof="1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609600" y="4686300"/>
            <a:ext cx="5421313" cy="273050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w Cen MT" panose="020B0602020104020603" pitchFamily="34" charset="0"/>
              <a:ea typeface="华文仿宋" panose="0201060004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18110"/>
            <a:ext cx="8153400" cy="1005840"/>
          </a:xfrm>
        </p:spPr>
        <p:txBody>
          <a:bodyPr/>
          <a:lstStyle>
            <a:lvl1pPr eaLnBrk="1" latinLnBrk="0" hangingPunct="1">
              <a:defRPr kumimoji="0" lang="zh-CN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919818"/>
            <a:ext cx="3886200" cy="26289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919818"/>
            <a:ext cx="3886200" cy="26289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 smtClean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09600" y="1362287"/>
            <a:ext cx="3886200" cy="530352"/>
          </a:xfrm>
          <a:solidFill>
            <a:schemeClr val="accent2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lang="zh-CN" sz="2000" b="1">
                <a:solidFill>
                  <a:srgbClr val="FFFFFF"/>
                </a:solidFill>
              </a:defRPr>
            </a:lvl1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800600" y="1362287"/>
            <a:ext cx="3886200" cy="530352"/>
          </a:xfrm>
          <a:solidFill>
            <a:schemeClr val="accent4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lang="zh-CN" sz="2000" b="1">
                <a:solidFill>
                  <a:srgbClr val="FFFFFF"/>
                </a:solidFill>
              </a:defRPr>
            </a:lvl1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4638"/>
          </a:xfrm>
          <a:prstGeom prst="rect">
            <a:avLst/>
          </a:prstGeom>
        </p:spPr>
        <p:txBody>
          <a:bodyPr vert="horz" rtlCol="0" anchor="ctr" anchorCtr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4606EA6-EFEA-4C30-9264-4F9291A5780D}" type="datetime1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0" y="1123950"/>
            <a:ext cx="533400" cy="18256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ctr" fontAlgn="base"/>
            <a:fld id="{9A0DB2DC-4C9A-4742-B13C-FB6460FD3503}" type="slidenum">
              <a:rPr lang="en-US" altLang="zh-CN" strike="noStrike" noProof="1" dirty="0">
                <a:latin typeface="Tw Cen MT" panose="020B0602020104020603" pitchFamily="34" charset="0"/>
                <a:ea typeface="华文仿宋" panose="02010600040101010101" pitchFamily="2" charset="-122"/>
                <a:cs typeface="+mn-cs"/>
              </a:rPr>
            </a:fld>
            <a:endParaRPr lang="en-US" altLang="zh-CN" strike="noStrike" noProof="1" dirty="0"/>
          </a:p>
        </p:txBody>
      </p:sp>
      <p:sp>
        <p:nvSpPr>
          <p:cNvPr id="12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609600" y="4686300"/>
            <a:ext cx="5421313" cy="273050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w Cen MT" panose="020B0602020104020603" pitchFamily="34" charset="0"/>
              <a:ea typeface="华文仿宋" panose="0201060004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图片 5" descr="普通背景00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 smtClean="0"/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4638"/>
          </a:xfrm>
          <a:prstGeom prst="rect">
            <a:avLst/>
          </a:prstGeom>
        </p:spPr>
        <p:txBody>
          <a:bodyPr vert="horz" anchor="ctr" anchorCtr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DFADB5D-B7A0-47E3-AD2D-B1A6F8614213}" type="datetime1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09600" y="4686300"/>
            <a:ext cx="5421313" cy="273050"/>
          </a:xfrm>
          <a:prstGeom prst="rect">
            <a:avLst/>
          </a:prstGeom>
        </p:spPr>
        <p:txBody>
          <a:bodyPr vert="horz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w Cen MT" panose="020B0602020104020603" pitchFamily="34" charset="0"/>
              <a:ea typeface="华文仿宋" panose="02010600040101010101" pitchFamily="2" charset="-122"/>
              <a:cs typeface="+mn-cs"/>
            </a:endParaRP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0" y="1123950"/>
            <a:ext cx="533400" cy="18256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ctr" fontAlgn="base"/>
            <a:fld id="{9A0DB2DC-4C9A-4742-B13C-FB6460FD3503}" type="slidenum">
              <a:rPr lang="en-US" altLang="zh-CN" strike="noStrike" noProof="1" dirty="0">
                <a:latin typeface="Tw Cen MT" panose="020B0602020104020603" pitchFamily="34" charset="0"/>
                <a:ea typeface="华文仿宋" panose="02010600040101010101" pitchFamily="2" charset="-122"/>
                <a:cs typeface="+mn-cs"/>
              </a:rPr>
            </a:fld>
            <a:endParaRPr lang="en-US" altLang="zh-CN" strike="noStrike" noProof="1" dirty="0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4638"/>
          </a:xfrm>
          <a:prstGeom prst="rect">
            <a:avLst/>
          </a:prstGeom>
        </p:spPr>
        <p:txBody>
          <a:bodyPr vert="horz" anchor="ctr" anchorCtr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2968126-03FC-49C0-B9B8-2B561CCC3D90}" type="datetime1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4686300"/>
            <a:ext cx="5421313" cy="273050"/>
          </a:xfrm>
          <a:prstGeom prst="rect">
            <a:avLst/>
          </a:prstGeom>
        </p:spPr>
        <p:txBody>
          <a:bodyPr vert="horz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w Cen MT" panose="020B0602020104020603" pitchFamily="34" charset="0"/>
              <a:ea typeface="华文仿宋" panose="02010600040101010101" pitchFamily="2" charset="-122"/>
              <a:cs typeface="+mn-cs"/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686300"/>
            <a:ext cx="533400" cy="2857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ctr" fontAlgn="base"/>
            <a:fld id="{9A0DB2DC-4C9A-4742-B13C-FB6460FD3503}" type="slidenum">
              <a:rPr lang="en-US" altLang="zh-CN" strike="noStrike" noProof="1" dirty="0">
                <a:solidFill>
                  <a:schemeClr val="tx2"/>
                </a:solidFill>
                <a:latin typeface="Tw Cen MT" panose="020B0602020104020603" pitchFamily="34" charset="0"/>
                <a:ea typeface="华文仿宋" panose="02010600040101010101" pitchFamily="2" charset="-122"/>
                <a:cs typeface="+mn-cs"/>
              </a:rPr>
            </a:fld>
            <a:endParaRPr lang="en-US" altLang="zh-CN" strike="noStrike" noProof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</p:spPr>
        <p:txBody>
          <a:bodyPr/>
          <a:lstStyle>
            <a:lvl1pPr algn="l" eaLnBrk="1" latinLnBrk="0" hangingPunct="1">
              <a:buNone/>
              <a:defRPr kumimoji="0" lang="zh-CN" sz="4200" b="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8750"/>
            <a:ext cx="1600200" cy="31242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 eaLnBrk="1" latinLnBrk="0" hangingPunct="1">
              <a:spcAft>
                <a:spcPts val="1000"/>
              </a:spcAft>
              <a:buNone/>
              <a:defRPr kumimoji="0" lang="zh-CN" sz="1800"/>
            </a:lvl1pPr>
            <a:lvl2pPr eaLnBrk="1" latinLnBrk="0" hangingPunct="1">
              <a:buNone/>
              <a:defRPr kumimoji="0" lang="zh-CN" sz="1200"/>
            </a:lvl2pPr>
            <a:lvl3pPr eaLnBrk="1" latinLnBrk="0" hangingPunct="1">
              <a:buNone/>
              <a:defRPr kumimoji="0" lang="zh-CN" sz="1000"/>
            </a:lvl3pPr>
            <a:lvl4pPr eaLnBrk="1" latinLnBrk="0" hangingPunct="1">
              <a:buNone/>
              <a:defRPr kumimoji="0" lang="zh-CN" sz="900"/>
            </a:lvl4pPr>
            <a:lvl5pPr eaLnBrk="1" latinLnBrk="0" hangingPunct="1">
              <a:buNone/>
              <a:defRPr kumimoji="0" lang="zh-CN" sz="900"/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362200" y="1428750"/>
            <a:ext cx="6400800" cy="32004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 smtClean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4638"/>
          </a:xfrm>
          <a:prstGeom prst="rect">
            <a:avLst/>
          </a:prstGeom>
        </p:spPr>
        <p:txBody>
          <a:bodyPr vert="horz" anchor="ctr" anchorCtr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49A8198-4617-485E-9585-4840B69DBBA6}" type="datetime1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609600" y="4686300"/>
            <a:ext cx="5421313" cy="273050"/>
          </a:xfrm>
          <a:prstGeom prst="rect">
            <a:avLst/>
          </a:prstGeom>
        </p:spPr>
        <p:txBody>
          <a:bodyPr vert="horz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w Cen MT" panose="020B0602020104020603" pitchFamily="34" charset="0"/>
              <a:ea typeface="华文仿宋" panose="02010600040101010101" pitchFamily="2" charset="-122"/>
              <a:cs typeface="+mn-cs"/>
            </a:endParaRP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0" y="1123950"/>
            <a:ext cx="533400" cy="18256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ctr" fontAlgn="base"/>
            <a:fld id="{9A0DB2DC-4C9A-4742-B13C-FB6460FD3503}" type="slidenum">
              <a:rPr lang="en-US" altLang="zh-CN" strike="noStrike" noProof="1" dirty="0">
                <a:latin typeface="Tw Cen MT" panose="020B0602020104020603" pitchFamily="34" charset="0"/>
                <a:ea typeface="华文仿宋" panose="02010600040101010101" pitchFamily="2" charset="-122"/>
                <a:cs typeface="+mn-cs"/>
              </a:rPr>
            </a:fld>
            <a:endParaRPr lang="en-US" altLang="zh-CN" strike="noStrike" noProof="1" dirty="0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/>
          <p:nvPr/>
        </p:nvSpPr>
        <p:spPr>
          <a:xfrm>
            <a:off x="-9525" y="3429000"/>
            <a:ext cx="9144000" cy="66516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8"/>
          <p:cNvSpPr/>
          <p:nvPr/>
        </p:nvSpPr>
        <p:spPr>
          <a:xfrm>
            <a:off x="-9525" y="3497263"/>
            <a:ext cx="1463675" cy="5349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9"/>
          <p:cNvSpPr/>
          <p:nvPr/>
        </p:nvSpPr>
        <p:spPr>
          <a:xfrm>
            <a:off x="1544638" y="3490913"/>
            <a:ext cx="7589838" cy="5349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ectangle 10"/>
          <p:cNvSpPr/>
          <p:nvPr/>
        </p:nvSpPr>
        <p:spPr>
          <a:xfrm>
            <a:off x="1447800" y="0"/>
            <a:ext cx="100013" cy="51498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7668" y="0"/>
            <a:ext cx="7586332" cy="3419856"/>
          </a:xfrm>
          <a:solidFill>
            <a:schemeClr val="tx2">
              <a:shade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eaLnBrk="1" latinLnBrk="0" hangingPunct="1">
              <a:buNone/>
              <a:defRPr kumimoji="0" lang="zh-CN" sz="3200"/>
            </a:lvl1pPr>
          </a:lstStyle>
          <a:p>
            <a:pPr marL="320675" marR="0" lvl="0" indent="-320675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zh-CN" altLang="en-US" sz="32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zh-CN" sz="3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0" lang="zh-CN" sz="1700"/>
            </a:lvl1pPr>
            <a:lvl2pPr eaLnBrk="1" latinLnBrk="0" hangingPunct="1">
              <a:buFontTx/>
              <a:buNone/>
              <a:defRPr kumimoji="0" lang="zh-CN" sz="1200"/>
            </a:lvl2pPr>
            <a:lvl3pPr eaLnBrk="1" latinLnBrk="0" hangingPunct="1">
              <a:buFontTx/>
              <a:buNone/>
              <a:defRPr kumimoji="0" lang="zh-CN" sz="1000"/>
            </a:lvl3pPr>
            <a:lvl4pPr eaLnBrk="1" latinLnBrk="0" hangingPunct="1">
              <a:buFontTx/>
              <a:buNone/>
              <a:defRPr kumimoji="0" lang="zh-CN" sz="900"/>
            </a:lvl4pPr>
            <a:lvl5pPr eaLnBrk="1" latinLnBrk="0" hangingPunct="1">
              <a:buFontTx/>
              <a:buNone/>
              <a:defRPr kumimoji="0" lang="zh-CN" sz="900"/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543300"/>
            <a:ext cx="7315200" cy="457200"/>
          </a:xfrm>
        </p:spPr>
        <p:txBody>
          <a:bodyPr anchor="ctr"/>
          <a:lstStyle>
            <a:lvl1pPr algn="l" eaLnBrk="1" latinLnBrk="0" hangingPunct="1">
              <a:buNone/>
              <a:defRPr kumimoji="0" lang="zh-CN" sz="2800" b="0">
                <a:solidFill>
                  <a:srgbClr val="FFFFFF"/>
                </a:solidFill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 smtClean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12"/>
          </p:nvPr>
        </p:nvSpPr>
        <p:spPr>
          <a:xfrm>
            <a:off x="6248400" y="4686300"/>
            <a:ext cx="2667000" cy="274638"/>
          </a:xfrm>
          <a:prstGeom prst="rect">
            <a:avLst/>
          </a:prstGeom>
        </p:spPr>
        <p:txBody>
          <a:bodyPr vert="horz" rtlCol="0" anchor="ctr" anchorCtr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4606EA6-EFEA-4C30-9264-4F9291A5780D}" type="datetime1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0" y="3500438"/>
            <a:ext cx="1447800" cy="498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ctr" fontAlgn="base"/>
            <a:fld id="{9A0DB2DC-4C9A-4742-B13C-FB6460FD3503}" type="slidenum">
              <a:rPr lang="en-US" altLang="zh-CN" sz="2800" strike="noStrike" noProof="1" dirty="0">
                <a:latin typeface="Tw Cen MT" panose="020B0602020104020603" pitchFamily="34" charset="0"/>
                <a:ea typeface="华文仿宋" panose="02010600040101010101" pitchFamily="2" charset="-122"/>
                <a:cs typeface="+mn-cs"/>
              </a:rPr>
            </a:fld>
            <a:endParaRPr lang="en-US" altLang="zh-CN" sz="2800" strike="noStrike" noProof="1" dirty="0"/>
          </a:p>
        </p:txBody>
      </p:sp>
      <p:sp>
        <p:nvSpPr>
          <p:cNvPr id="17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1600200" y="4686300"/>
            <a:ext cx="4572000" cy="273050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w Cen MT" panose="020B0602020104020603" pitchFamily="34" charset="0"/>
              <a:ea typeface="华文仿宋" panose="02010600040101010101" pitchFamily="2" charset="-122"/>
              <a:cs typeface="+mn-cs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026" name="Text Placeholder 12"/>
          <p:cNvSpPr>
            <a:spLocks noGrp="1"/>
          </p:cNvSpPr>
          <p:nvPr>
            <p:ph type="body"/>
          </p:nvPr>
        </p:nvSpPr>
        <p:spPr>
          <a:xfrm>
            <a:off x="612775" y="1352550"/>
            <a:ext cx="8153400" cy="324167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 indent="-320675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74955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en-US" altLang="zh-CN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4638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defRPr kumimoji="0" lang="zh-CN" sz="1400" noProof="1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4606EA6-EFEA-4C30-9264-4F9291A5780D}" type="datetime1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华文仿宋" panose="02010600040101010101" pitchFamily="2" charset="-122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4686300"/>
            <a:ext cx="5421313" cy="273050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defRPr kumimoji="0" lang="zh-CN" sz="1400" noProof="1"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w Cen MT" panose="020B0602020104020603" pitchFamily="34" charset="0"/>
              <a:ea typeface="华文仿宋" panose="02010600040101010101" pitchFamily="2" charset="-122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095375"/>
            <a:ext cx="9144000" cy="2397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128713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128713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123950"/>
            <a:ext cx="533400" cy="18256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Tw Cen MT" panose="020B0602020104020603" pitchFamily="34" charset="0"/>
                <a:ea typeface="华文仿宋" panose="02010600040101010101" pitchFamily="2" charset="-122"/>
                <a:cs typeface="+mn-cs"/>
              </a:rPr>
            </a:fld>
            <a:endParaRPr lang="en-US" altLang="zh-CN" strike="noStrike" noProof="1" dirty="0">
              <a:latin typeface="Tw Cen MT" panose="020B0602020104020603" pitchFamily="34" charset="0"/>
            </a:endParaRPr>
          </a:p>
        </p:txBody>
      </p:sp>
      <p:sp>
        <p:nvSpPr>
          <p:cNvPr id="1033" name="Title Placeholder 21"/>
          <p:cNvSpPr>
            <a:spLocks noGrp="1"/>
          </p:cNvSpPr>
          <p:nvPr>
            <p:ph type="title"/>
          </p:nvPr>
        </p:nvSpPr>
        <p:spPr>
          <a:xfrm>
            <a:off x="609600" y="117475"/>
            <a:ext cx="8153400" cy="100647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slow">
    <p:fade/>
  </p:transition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lang="zh-CN"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w Cen MT" panose="020B0602020104020603" pitchFamily="34" charset="0"/>
          <a:ea typeface="华文仿宋" panose="0201060004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w Cen MT" panose="020B0602020104020603" pitchFamily="34" charset="0"/>
          <a:ea typeface="华文仿宋" panose="0201060004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w Cen MT" panose="020B0602020104020603" pitchFamily="34" charset="0"/>
          <a:ea typeface="华文仿宋" panose="0201060004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w Cen MT" panose="020B0602020104020603" pitchFamily="34" charset="0"/>
          <a:ea typeface="华文仿宋" panose="0201060004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w Cen MT" panose="020B0602020104020603" pitchFamily="34" charset="0"/>
          <a:ea typeface="华文仿宋" panose="0201060004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w Cen MT" panose="020B0602020104020603" pitchFamily="34" charset="0"/>
          <a:ea typeface="华文仿宋" panose="0201060004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w Cen MT" panose="020B0602020104020603" pitchFamily="34" charset="0"/>
          <a:ea typeface="华文仿宋" panose="0201060004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w Cen MT" panose="020B0602020104020603" pitchFamily="34" charset="0"/>
          <a:ea typeface="华文仿宋" panose="02010600040101010101" pitchFamily="2" charset="-122"/>
        </a:defRPr>
      </a:lvl9pPr>
    </p:titleStyle>
    <p:bodyStyle>
      <a:lvl1pPr marL="320675" indent="-320675" algn="l" rtl="0" fontAlgn="base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lang="zh-CN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955" algn="l" rtl="0" fontAlgn="base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lang="zh-CN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lang="zh-CN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fontAlgn="base">
        <a:spcBef>
          <a:spcPts val="400"/>
        </a:spcBef>
        <a:spcAft>
          <a:spcPct val="0"/>
        </a:spcAft>
        <a:buClr>
          <a:srgbClr val="EB641B"/>
        </a:buClr>
        <a:buSzPct val="75000"/>
        <a:buFont typeface="Wingdings" panose="05000000000000000000" pitchFamily="2" charset="2"/>
        <a:buChar char=""/>
        <a:defRPr lang="zh-CN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fontAlgn="base">
        <a:spcBef>
          <a:spcPts val="400"/>
        </a:spcBef>
        <a:spcAft>
          <a:spcPct val="0"/>
        </a:spcAft>
        <a:buClr>
          <a:srgbClr val="39639D"/>
        </a:buClr>
        <a:buSzPct val="65000"/>
        <a:buFont typeface="Wingdings" panose="05000000000000000000" pitchFamily="2" charset="2"/>
        <a:buChar char=""/>
        <a:defRPr lang="zh-CN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 panose="05000000000000000000"/>
        <a:buNone/>
        <a:defRPr kumimoji="0" lang="zh-CN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 panose="05000000000000000000"/>
        <a:buChar char="§"/>
        <a:defRPr kumimoji="0" lang="zh-CN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 panose="05000000000000000000"/>
        <a:buChar char="§"/>
        <a:defRPr kumimoji="0" lang="zh-CN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 panose="05000000000000000000"/>
        <a:buChar char="§"/>
        <a:defRPr kumimoji="0" lang="zh-CN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lang="zh-CN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zh-CN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zh-CN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zh-CN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zh-CN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zh-CN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zh-CN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zh-CN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zh-CN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0.xml"/><Relationship Id="rId4" Type="http://schemas.openxmlformats.org/officeDocument/2006/relationships/tags" Target="../tags/tag9.xml"/><Relationship Id="rId3" Type="http://schemas.openxmlformats.org/officeDocument/2006/relationships/image" Target="../media/image7.png"/><Relationship Id="rId2" Type="http://schemas.openxmlformats.org/officeDocument/2006/relationships/image" Target="../media/image21.png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0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tags" Target="../tags/tag1.xml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0.xml"/><Relationship Id="rId4" Type="http://schemas.openxmlformats.org/officeDocument/2006/relationships/image" Target="../media/image11.png"/><Relationship Id="rId3" Type="http://schemas.openxmlformats.org/officeDocument/2006/relationships/tags" Target="../tags/tag2.xml"/><Relationship Id="rId2" Type="http://schemas.openxmlformats.org/officeDocument/2006/relationships/image" Target="../media/image7.png"/><Relationship Id="rId1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comments" Target="../comments/comment1.xml"/><Relationship Id="rId5" Type="http://schemas.openxmlformats.org/officeDocument/2006/relationships/slideLayout" Target="../slideLayouts/slideLayout10.xml"/><Relationship Id="rId4" Type="http://schemas.openxmlformats.org/officeDocument/2006/relationships/image" Target="../media/image13.png"/><Relationship Id="rId3" Type="http://schemas.openxmlformats.org/officeDocument/2006/relationships/tags" Target="../tags/tag3.xml"/><Relationship Id="rId2" Type="http://schemas.openxmlformats.org/officeDocument/2006/relationships/image" Target="../media/image7.png"/><Relationship Id="rId1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0.xml"/><Relationship Id="rId4" Type="http://schemas.openxmlformats.org/officeDocument/2006/relationships/image" Target="../media/image12.jpeg"/><Relationship Id="rId3" Type="http://schemas.openxmlformats.org/officeDocument/2006/relationships/tags" Target="../tags/tag4.xml"/><Relationship Id="rId2" Type="http://schemas.openxmlformats.org/officeDocument/2006/relationships/image" Target="../media/image7.png"/><Relationship Id="rId1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.xml"/><Relationship Id="rId3" Type="http://schemas.openxmlformats.org/officeDocument/2006/relationships/image" Target="../media/image15.png"/><Relationship Id="rId2" Type="http://schemas.openxmlformats.org/officeDocument/2006/relationships/tags" Target="../tags/tag5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.xml"/><Relationship Id="rId3" Type="http://schemas.openxmlformats.org/officeDocument/2006/relationships/tags" Target="../tags/tag6.xml"/><Relationship Id="rId2" Type="http://schemas.openxmlformats.org/officeDocument/2006/relationships/image" Target="../media/image7.png"/><Relationship Id="rId1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0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tags" Target="../tags/tag7.xml"/><Relationship Id="rId2" Type="http://schemas.openxmlformats.org/officeDocument/2006/relationships/image" Target="../media/image7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0.xml"/><Relationship Id="rId4" Type="http://schemas.openxmlformats.org/officeDocument/2006/relationships/image" Target="../media/image20.png"/><Relationship Id="rId3" Type="http://schemas.openxmlformats.org/officeDocument/2006/relationships/tags" Target="../tags/tag8.xml"/><Relationship Id="rId2" Type="http://schemas.openxmlformats.org/officeDocument/2006/relationships/image" Target="../media/image7.png"/><Relationship Id="rId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3" name="图片 5" descr="招标办-工作汇报.jpg"/>
          <p:cNvPicPr>
            <a:picLocks noChangeAspect="1"/>
          </p:cNvPicPr>
          <p:nvPr/>
        </p:nvPicPr>
        <p:blipFill>
          <a:blip r:embed="rId1">
            <a:alphaModFix amt="76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3314" name="组合 22"/>
          <p:cNvGrpSpPr/>
          <p:nvPr/>
        </p:nvGrpSpPr>
        <p:grpSpPr>
          <a:xfrm flipV="1">
            <a:off x="0" y="5099050"/>
            <a:ext cx="9144000" cy="46038"/>
            <a:chOff x="1393865" y="1214428"/>
            <a:chExt cx="1427048" cy="285752"/>
          </a:xfrm>
        </p:grpSpPr>
        <p:sp>
          <p:nvSpPr>
            <p:cNvPr id="21" name="矩形 20"/>
            <p:cNvSpPr/>
            <p:nvPr/>
          </p:nvSpPr>
          <p:spPr>
            <a:xfrm>
              <a:off x="1393865" y="1214428"/>
              <a:ext cx="714267" cy="28575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2106646" y="1214428"/>
              <a:ext cx="714267" cy="28575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8" name="Picture 5" descr="D:\MY File\【网建】\校标LOGO0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30188"/>
            <a:ext cx="571500" cy="555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22"/>
          <p:cNvSpPr txBox="1"/>
          <p:nvPr/>
        </p:nvSpPr>
        <p:spPr>
          <a:xfrm>
            <a:off x="381132" y="-33721"/>
            <a:ext cx="4094940" cy="725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 fontAlgn="auto">
              <a:lnSpc>
                <a:spcPts val="6000"/>
              </a:lnSpc>
              <a:buClrTx/>
              <a:buSzTx/>
              <a:buFontTx/>
              <a:buNone/>
              <a:defRPr/>
            </a:pPr>
            <a:r>
              <a:rPr kumimoji="0" lang="zh-CN" altLang="en-US" sz="1600" b="1" kern="0" cap="none" spc="300" normalizeH="0" baseline="0" noProof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  <a:cs typeface="+mn-cs"/>
              </a:rPr>
              <a:t>上海海洋大学</a:t>
            </a:r>
            <a:r>
              <a:rPr kumimoji="0" altLang="en-US" sz="1600" b="1" kern="0" cap="none" spc="300" normalizeH="0" baseline="0" noProof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  <a:cs typeface="+mn-cs"/>
              </a:rPr>
              <a:t>招投</a:t>
            </a:r>
            <a:r>
              <a:rPr kumimoji="0" lang="zh-CN" altLang="en-US" sz="1600" b="1" kern="0" cap="none" spc="300" normalizeH="0" baseline="0" noProof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  <a:cs typeface="+mn-cs"/>
              </a:rPr>
              <a:t>标</a:t>
            </a:r>
            <a:r>
              <a:rPr kumimoji="0" altLang="en-US" sz="1600" b="1" kern="0" cap="none" spc="300" normalizeH="0" baseline="0" noProof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  <a:cs typeface="+mn-cs"/>
              </a:rPr>
              <a:t>办公室</a:t>
            </a:r>
            <a:endParaRPr kumimoji="0" lang="zh-CN" altLang="en-US" sz="1600" b="1" kern="0" cap="none" spc="300" normalizeH="0" baseline="0" noProof="1" smtClean="0">
              <a:solidFill>
                <a:schemeClr val="tx1">
                  <a:lumMod val="85000"/>
                  <a:lumOff val="1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dobe 黑体 Std R" panose="020B0400000000000000" pitchFamily="34" charset="-122"/>
              <a:ea typeface="Adobe 黑体 Std R" panose="020B0400000000000000" pitchFamily="34" charset="-122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8567" y="179905"/>
            <a:ext cx="5072096" cy="860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fontAlgn="auto">
              <a:lnSpc>
                <a:spcPts val="6000"/>
              </a:lnSpc>
              <a:buClrTx/>
              <a:buSzTx/>
              <a:buFontTx/>
              <a:buNone/>
              <a:defRPr/>
            </a:pPr>
            <a:r>
              <a:rPr kumimoji="0" lang="en-US" altLang="zh-CN" sz="900" b="1" kern="0" cap="none" spc="300" normalizeH="0" baseline="0" noProof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Baskerville Old Face" panose="02020602080505020303" charset="0"/>
                <a:ea typeface="TypeLand 康熙字典體試用版" charset="-120"/>
                <a:cs typeface="Vijaya" pitchFamily="34" charset="0"/>
              </a:rPr>
              <a:t>SHANGHAI Ocean University Bidding Office</a:t>
            </a:r>
            <a:endParaRPr kumimoji="0" lang="en-US" altLang="zh-CN" sz="900" b="1" kern="0" cap="none" spc="300" normalizeH="0" baseline="0" noProof="1" smtClean="0">
              <a:solidFill>
                <a:schemeClr val="tx1">
                  <a:lumMod val="85000"/>
                  <a:lumOff val="1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Baskerville Old Face" panose="02020602080505020303" charset="0"/>
              <a:ea typeface="TypeLand 康熙字典體試用版" charset="-120"/>
              <a:cs typeface="Vijaya" pitchFamily="34" charset="0"/>
            </a:endParaRPr>
          </a:p>
        </p:txBody>
      </p:sp>
      <p:sp>
        <p:nvSpPr>
          <p:cNvPr id="12" name="TextBox 22"/>
          <p:cNvSpPr txBox="1"/>
          <p:nvPr/>
        </p:nvSpPr>
        <p:spPr>
          <a:xfrm>
            <a:off x="642909" y="1857370"/>
            <a:ext cx="7858180" cy="860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 fontAlgn="auto">
              <a:lnSpc>
                <a:spcPts val="6000"/>
              </a:lnSpc>
              <a:buClrTx/>
              <a:buSzTx/>
              <a:buFontTx/>
              <a:buNone/>
              <a:defRPr/>
            </a:pPr>
            <a:r>
              <a:rPr kumimoji="0" lang="zh-CN" sz="4800" b="1" kern="0" cap="none" spc="300" normalizeH="0" baseline="0" noProof="1" smtClean="0">
                <a:solidFill>
                  <a:srgbClr val="FFC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合同审批系统操作手册</a:t>
            </a:r>
            <a:endParaRPr kumimoji="0" lang="zh-CN" sz="4800" b="1" kern="0" cap="none" spc="300" normalizeH="0" baseline="0" noProof="1" smtClean="0">
              <a:solidFill>
                <a:srgbClr val="FFC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2095" y="3858895"/>
            <a:ext cx="5518150" cy="128143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8790" y="1117600"/>
            <a:ext cx="4735195" cy="1969770"/>
          </a:xfrm>
          <a:prstGeom prst="rect">
            <a:avLst/>
          </a:prstGeom>
        </p:spPr>
      </p:pic>
      <p:grpSp>
        <p:nvGrpSpPr>
          <p:cNvPr id="17446" name="组合 328"/>
          <p:cNvGrpSpPr/>
          <p:nvPr/>
        </p:nvGrpSpPr>
        <p:grpSpPr>
          <a:xfrm>
            <a:off x="84138" y="-63500"/>
            <a:ext cx="4983162" cy="1066800"/>
            <a:chOff x="83497" y="-63505"/>
            <a:chExt cx="4984115" cy="1066788"/>
          </a:xfrm>
        </p:grpSpPr>
        <p:grpSp>
          <p:nvGrpSpPr>
            <p:cNvPr id="17447" name="组合 262"/>
            <p:cNvGrpSpPr/>
            <p:nvPr/>
          </p:nvGrpSpPr>
          <p:grpSpPr>
            <a:xfrm>
              <a:off x="83497" y="-63505"/>
              <a:ext cx="4984115" cy="1066788"/>
              <a:chOff x="5155563" y="4101606"/>
              <a:chExt cx="4984115" cy="1066788"/>
            </a:xfrm>
          </p:grpSpPr>
          <p:sp>
            <p:nvSpPr>
              <p:cNvPr id="264" name="TextBox 22"/>
              <p:cNvSpPr txBox="1"/>
              <p:nvPr/>
            </p:nvSpPr>
            <p:spPr>
              <a:xfrm>
                <a:off x="5468979" y="4101606"/>
                <a:ext cx="3523439" cy="7181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R="0" algn="ctr" defTabSz="914400" fontAlgn="auto">
                  <a:lnSpc>
                    <a:spcPts val="6000"/>
                  </a:lnSpc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1" kern="0" cap="none" spc="300" normalizeH="0" baseline="0" noProof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Adobe 黑体 Std R" panose="020B0400000000000000" pitchFamily="34" charset="-122"/>
                    <a:ea typeface="Adobe 黑体 Std R" panose="020B0400000000000000" pitchFamily="34" charset="-122"/>
                    <a:cs typeface="+mn-cs"/>
                  </a:rPr>
                  <a:t>上海海洋大学招</a:t>
                </a:r>
                <a:r>
                  <a:rPr kumimoji="0" altLang="en-US" sz="1400" b="1" kern="0" cap="none" spc="300" normalizeH="0" baseline="0" noProof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Adobe 黑体 Std R" panose="020B0400000000000000" pitchFamily="34" charset="-122"/>
                    <a:ea typeface="Adobe 黑体 Std R" panose="020B0400000000000000" pitchFamily="34" charset="-122"/>
                    <a:cs typeface="+mn-cs"/>
                  </a:rPr>
                  <a:t>投</a:t>
                </a:r>
                <a:r>
                  <a:rPr kumimoji="0" lang="zh-CN" altLang="en-US" sz="1400" b="1" kern="0" cap="none" spc="300" normalizeH="0" baseline="0" noProof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Adobe 黑体 Std R" panose="020B0400000000000000" pitchFamily="34" charset="-122"/>
                    <a:ea typeface="Adobe 黑体 Std R" panose="020B0400000000000000" pitchFamily="34" charset="-122"/>
                    <a:cs typeface="+mn-cs"/>
                  </a:rPr>
                  <a:t>标</a:t>
                </a:r>
                <a:r>
                  <a:rPr kumimoji="0" altLang="en-US" sz="1400" b="1" kern="0" cap="none" spc="300" normalizeH="0" baseline="0" noProof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Adobe 黑体 Std R" panose="020B0400000000000000" pitchFamily="34" charset="-122"/>
                    <a:ea typeface="Adobe 黑体 Std R" panose="020B0400000000000000" pitchFamily="34" charset="-122"/>
                    <a:cs typeface="+mn-cs"/>
                  </a:rPr>
                  <a:t>办公室</a:t>
                </a:r>
                <a:endParaRPr kumimoji="0" lang="zh-CN" altLang="en-US" sz="1400" b="1" kern="0" cap="none" spc="300" normalizeH="0" baseline="0" noProof="1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dobe 黑体 Std R" panose="020B0400000000000000" pitchFamily="34" charset="-122"/>
                  <a:ea typeface="Adobe 黑体 Std R" panose="020B0400000000000000" pitchFamily="34" charset="-122"/>
                  <a:cs typeface="+mn-cs"/>
                </a:endParaRPr>
              </a:p>
            </p:txBody>
          </p:sp>
          <p:grpSp>
            <p:nvGrpSpPr>
              <p:cNvPr id="17449" name="组合 29"/>
              <p:cNvGrpSpPr/>
              <p:nvPr/>
            </p:nvGrpSpPr>
            <p:grpSpPr>
              <a:xfrm>
                <a:off x="5155563" y="4307969"/>
                <a:ext cx="4984115" cy="860425"/>
                <a:chOff x="5155563" y="4307969"/>
                <a:chExt cx="4984115" cy="860425"/>
              </a:xfrm>
            </p:grpSpPr>
            <p:pic>
              <p:nvPicPr>
                <p:cNvPr id="266" name="Picture 5" descr="D:\MY File\【网建】\校标LOGO04.png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5155563" y="4423866"/>
                  <a:ext cx="519211" cy="504819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</a:effectLst>
              </p:spPr>
            </p:pic>
            <p:sp>
              <p:nvSpPr>
                <p:cNvPr id="268" name="TextBox 267"/>
                <p:cNvSpPr txBox="1"/>
                <p:nvPr/>
              </p:nvSpPr>
              <p:spPr>
                <a:xfrm>
                  <a:off x="5572123" y="4307969"/>
                  <a:ext cx="4567555" cy="86042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marR="0" defTabSz="914400" fontAlgn="auto">
                    <a:lnSpc>
                      <a:spcPts val="6000"/>
                    </a:lnSpc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800" b="1" kern="0" cap="none" spc="300" normalizeH="0" baseline="0" noProof="1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innerShdw blurRad="63500" dist="50800" dir="13500000">
                          <a:prstClr val="black">
                            <a:alpha val="50000"/>
                          </a:prstClr>
                        </a:innerShdw>
                      </a:effectLst>
                      <a:latin typeface="Baskerville Old Face" panose="02020602080505020303" charset="0"/>
                      <a:ea typeface="Adobe 黑体 Std R" panose="020B0400000000000000" pitchFamily="34" charset="-122"/>
                      <a:cs typeface="Vijaya" pitchFamily="34" charset="0"/>
                    </a:rPr>
                    <a:t>SHANGHAI Ocean University Bidding Office</a:t>
                  </a:r>
                  <a:endParaRPr kumimoji="0" lang="zh-CN" altLang="en-US" sz="800" b="1" kern="0" cap="none" spc="300" normalizeH="0" baseline="0" noProof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Baskerville Old Face" panose="02020602080505020303" charset="0"/>
                    <a:ea typeface="Adobe 黑体 Std R" panose="020B0400000000000000" pitchFamily="34" charset="-122"/>
                    <a:cs typeface="Vijaya" pitchFamily="34" charset="0"/>
                  </a:endParaRPr>
                </a:p>
              </p:txBody>
            </p:sp>
          </p:grpSp>
        </p:grpSp>
        <p:cxnSp>
          <p:nvCxnSpPr>
            <p:cNvPr id="328" name="直接连接符 327"/>
            <p:cNvCxnSpPr/>
            <p:nvPr/>
          </p:nvCxnSpPr>
          <p:spPr>
            <a:xfrm>
              <a:off x="602708" y="627050"/>
              <a:ext cx="3072400" cy="1587"/>
            </a:xfrm>
            <a:prstGeom prst="line">
              <a:avLst/>
            </a:prstGeom>
            <a:ln w="1079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4856" name="组合 60"/>
          <p:cNvGrpSpPr/>
          <p:nvPr/>
        </p:nvGrpSpPr>
        <p:grpSpPr>
          <a:xfrm>
            <a:off x="571500" y="892175"/>
            <a:ext cx="2566035" cy="536575"/>
            <a:chOff x="736206" y="2902247"/>
            <a:chExt cx="3073794" cy="619018"/>
          </a:xfrm>
        </p:grpSpPr>
        <p:sp>
          <p:nvSpPr>
            <p:cNvPr id="18470" name="Freeform 25"/>
            <p:cNvSpPr/>
            <p:nvPr/>
          </p:nvSpPr>
          <p:spPr>
            <a:xfrm>
              <a:off x="736206" y="2902247"/>
              <a:ext cx="2692794" cy="619018"/>
            </a:xfrm>
            <a:custGeom>
              <a:avLst/>
              <a:gdLst>
                <a:gd name="txL" fmla="*/ 0 w 133"/>
                <a:gd name="txT" fmla="*/ 0 h 51"/>
                <a:gd name="txR" fmla="*/ 133 w 133"/>
                <a:gd name="txB" fmla="*/ 51 h 51"/>
              </a:gdLst>
              <a:ahLst/>
              <a:cxnLst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133" h="51">
                  <a:moveTo>
                    <a:pt x="0" y="21"/>
                  </a:moveTo>
                  <a:cubicBezTo>
                    <a:pt x="44" y="14"/>
                    <a:pt x="89" y="7"/>
                    <a:pt x="133" y="0"/>
                  </a:cubicBezTo>
                  <a:cubicBezTo>
                    <a:pt x="133" y="17"/>
                    <a:pt x="133" y="34"/>
                    <a:pt x="133" y="51"/>
                  </a:cubicBezTo>
                  <a:cubicBezTo>
                    <a:pt x="89" y="51"/>
                    <a:pt x="44" y="51"/>
                    <a:pt x="0" y="51"/>
                  </a:cubicBezTo>
                  <a:cubicBezTo>
                    <a:pt x="0" y="41"/>
                    <a:pt x="0" y="31"/>
                    <a:pt x="0" y="21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000" dir="5400000" sy="-100000" algn="bl" rotWithShape="0"/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华文仿宋" panose="02010600040101010101" pitchFamily="2" charset="-122"/>
                <a:cs typeface="+mn-cs"/>
              </a:endParaRPr>
            </a:p>
          </p:txBody>
        </p:sp>
        <p:sp>
          <p:nvSpPr>
            <p:cNvPr id="18471" name="Freeform 26"/>
            <p:cNvSpPr/>
            <p:nvPr/>
          </p:nvSpPr>
          <p:spPr>
            <a:xfrm>
              <a:off x="3429000" y="2902247"/>
              <a:ext cx="381000" cy="619018"/>
            </a:xfrm>
            <a:custGeom>
              <a:avLst/>
              <a:gdLst>
                <a:gd name="txL" fmla="*/ 0 w 133"/>
                <a:gd name="txT" fmla="*/ 0 h 51"/>
                <a:gd name="txR" fmla="*/ 133 w 133"/>
                <a:gd name="txB" fmla="*/ 51 h 51"/>
              </a:gdLst>
              <a:ahLst/>
              <a:cxnLst>
                <a:cxn ang="0">
                  <a:pos x="1091435947" y="2147483647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1091435947" y="2147483647"/>
                </a:cxn>
                <a:cxn ang="0">
                  <a:pos x="1091435947" y="2147483647"/>
                </a:cxn>
              </a:cxnLst>
              <a:rect l="txL" t="txT" r="txR" b="txB"/>
              <a:pathLst>
                <a:path w="133" h="51">
                  <a:moveTo>
                    <a:pt x="133" y="21"/>
                  </a:moveTo>
                  <a:cubicBezTo>
                    <a:pt x="89" y="14"/>
                    <a:pt x="44" y="7"/>
                    <a:pt x="0" y="0"/>
                  </a:cubicBezTo>
                  <a:cubicBezTo>
                    <a:pt x="0" y="17"/>
                    <a:pt x="0" y="34"/>
                    <a:pt x="0" y="51"/>
                  </a:cubicBezTo>
                  <a:cubicBezTo>
                    <a:pt x="44" y="51"/>
                    <a:pt x="89" y="51"/>
                    <a:pt x="133" y="51"/>
                  </a:cubicBezTo>
                  <a:cubicBezTo>
                    <a:pt x="133" y="41"/>
                    <a:pt x="133" y="31"/>
                    <a:pt x="133" y="21"/>
                  </a:cubicBezTo>
                  <a:close/>
                </a:path>
              </a:pathLst>
            </a:custGeom>
            <a:solidFill>
              <a:srgbClr val="3CB642"/>
            </a:solidFill>
            <a:ln w="95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华文仿宋" panose="02010600040101010101" pitchFamily="2" charset="-122"/>
                <a:cs typeface="+mn-cs"/>
              </a:endParaRPr>
            </a:p>
          </p:txBody>
        </p:sp>
      </p:grpSp>
      <p:sp>
        <p:nvSpPr>
          <p:cNvPr id="29" name="MH_Text_1"/>
          <p:cNvSpPr/>
          <p:nvPr>
            <p:custDataLst>
              <p:tags r:id="rId4"/>
            </p:custDataLst>
          </p:nvPr>
        </p:nvSpPr>
        <p:spPr>
          <a:xfrm>
            <a:off x="554355" y="1117600"/>
            <a:ext cx="3273425" cy="3575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9981" tIns="0" rIns="159981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1900" b="0" i="0" u="none" strike="noStrike" kern="1200" cap="none" spc="0" normalizeH="0" baseline="0" noProof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dobe 楷体 Std R" panose="02020400000000000000" pitchFamily="18" charset="-122"/>
                <a:ea typeface="Adobe 楷体 Std R" panose="02020400000000000000" pitchFamily="18" charset="-122"/>
                <a:cs typeface="+mn-cs"/>
                <a:sym typeface="+mn-lt"/>
              </a:rPr>
              <a:t>合同审批完成</a:t>
            </a:r>
            <a:endParaRPr kumimoji="0" lang="en-US" altLang="zh-CN" sz="1900" b="0" i="0" u="none" strike="noStrike" kern="1200" cap="none" spc="0" normalizeH="0" baseline="0" noProof="1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dobe 楷体 Std R" panose="02020400000000000000" pitchFamily="18" charset="-122"/>
              <a:ea typeface="Adobe 楷体 Std R" panose="02020400000000000000" pitchFamily="18" charset="-122"/>
              <a:cs typeface="+mn-cs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4355" y="1563370"/>
            <a:ext cx="35375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八、合同下载和打印</a:t>
            </a:r>
            <a:endParaRPr lang="zh-CN" altLang="en-US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580380" y="2067560"/>
            <a:ext cx="2578100" cy="26225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18440" y="1995805"/>
            <a:ext cx="3945255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zh-CN" altLang="en-US" sz="1400">
                <a:cs typeface="仿宋" panose="02010609060101010101" charset="-122"/>
              </a:rPr>
              <a:t>1. 根据相应的合同审批流程，进行流转，完成审批，并将修改意见全部修改后。申请人打 印合同，申请人可以查看前面所有的审核信息，点击上传定稿附件下载定稿模板按钮（即图中标绿色的地方），确认 模板下载完成后点击完成。</a:t>
            </a:r>
            <a:endParaRPr lang="zh-CN" altLang="en-US" sz="1400">
              <a:cs typeface="仿宋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18440" y="3310255"/>
            <a:ext cx="39452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US" altLang="zh-CN" sz="14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2.</a:t>
            </a:r>
            <a:r>
              <a:rPr sz="14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上传从合同系统下载下来的合同，打印签字盖章后，再扫描上传流程结束。</a:t>
            </a:r>
            <a:endParaRPr sz="140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996055" y="4803775"/>
            <a:ext cx="722630" cy="18478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5711190" y="4587875"/>
            <a:ext cx="2849880" cy="521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14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8.2 </a:t>
            </a:r>
            <a:r>
              <a:rPr lang="zh-CN" altLang="en-US" sz="14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下载打印盖章扫描后，</a:t>
            </a:r>
            <a:endParaRPr lang="zh-CN" altLang="en-US" sz="140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14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重新返回采购管理系统，上传合同</a:t>
            </a:r>
            <a:endParaRPr lang="zh-CN" altLang="en-US" sz="140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6" name="右箭头 15"/>
          <p:cNvSpPr/>
          <p:nvPr/>
        </p:nvSpPr>
        <p:spPr>
          <a:xfrm rot="16200000">
            <a:off x="7630795" y="2691130"/>
            <a:ext cx="815975" cy="239395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5984240" y="3215640"/>
            <a:ext cx="2938780" cy="30670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14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8.1</a:t>
            </a:r>
            <a:r>
              <a:rPr lang="zh-CN" sz="14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审批完成后，请在此处下载终稿</a:t>
            </a:r>
            <a:endParaRPr lang="zh-CN" sz="140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右箭头 3"/>
          <p:cNvSpPr/>
          <p:nvPr/>
        </p:nvSpPr>
        <p:spPr>
          <a:xfrm rot="10800000">
            <a:off x="4806950" y="4776470"/>
            <a:ext cx="815975" cy="239395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7446" name="组合 328"/>
          <p:cNvGrpSpPr/>
          <p:nvPr/>
        </p:nvGrpSpPr>
        <p:grpSpPr>
          <a:xfrm>
            <a:off x="84138" y="-63500"/>
            <a:ext cx="4983162" cy="1066800"/>
            <a:chOff x="83497" y="-63505"/>
            <a:chExt cx="4984115" cy="1066788"/>
          </a:xfrm>
        </p:grpSpPr>
        <p:grpSp>
          <p:nvGrpSpPr>
            <p:cNvPr id="17447" name="组合 262"/>
            <p:cNvGrpSpPr/>
            <p:nvPr/>
          </p:nvGrpSpPr>
          <p:grpSpPr>
            <a:xfrm>
              <a:off x="83497" y="-63505"/>
              <a:ext cx="4984115" cy="1066788"/>
              <a:chOff x="5155563" y="4101606"/>
              <a:chExt cx="4984115" cy="1066788"/>
            </a:xfrm>
          </p:grpSpPr>
          <p:sp>
            <p:nvSpPr>
              <p:cNvPr id="264" name="TextBox 22"/>
              <p:cNvSpPr txBox="1"/>
              <p:nvPr/>
            </p:nvSpPr>
            <p:spPr>
              <a:xfrm>
                <a:off x="5468979" y="4101606"/>
                <a:ext cx="3523439" cy="7181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R="0" algn="ctr" defTabSz="914400" fontAlgn="auto">
                  <a:lnSpc>
                    <a:spcPts val="6000"/>
                  </a:lnSpc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1" kern="0" cap="none" spc="300" normalizeH="0" baseline="0" noProof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Adobe 黑体 Std R" panose="020B0400000000000000" pitchFamily="34" charset="-122"/>
                    <a:ea typeface="Adobe 黑体 Std R" panose="020B0400000000000000" pitchFamily="34" charset="-122"/>
                    <a:cs typeface="+mn-cs"/>
                  </a:rPr>
                  <a:t>上海海洋大学招</a:t>
                </a:r>
                <a:r>
                  <a:rPr kumimoji="0" altLang="en-US" sz="1400" b="1" kern="0" cap="none" spc="300" normalizeH="0" baseline="0" noProof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Adobe 黑体 Std R" panose="020B0400000000000000" pitchFamily="34" charset="-122"/>
                    <a:ea typeface="Adobe 黑体 Std R" panose="020B0400000000000000" pitchFamily="34" charset="-122"/>
                    <a:cs typeface="+mn-cs"/>
                  </a:rPr>
                  <a:t>投</a:t>
                </a:r>
                <a:r>
                  <a:rPr kumimoji="0" lang="zh-CN" altLang="en-US" sz="1400" b="1" kern="0" cap="none" spc="300" normalizeH="0" baseline="0" noProof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Adobe 黑体 Std R" panose="020B0400000000000000" pitchFamily="34" charset="-122"/>
                    <a:ea typeface="Adobe 黑体 Std R" panose="020B0400000000000000" pitchFamily="34" charset="-122"/>
                    <a:cs typeface="+mn-cs"/>
                  </a:rPr>
                  <a:t>标</a:t>
                </a:r>
                <a:r>
                  <a:rPr kumimoji="0" altLang="en-US" sz="1400" b="1" kern="0" cap="none" spc="300" normalizeH="0" baseline="0" noProof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Adobe 黑体 Std R" panose="020B0400000000000000" pitchFamily="34" charset="-122"/>
                    <a:ea typeface="Adobe 黑体 Std R" panose="020B0400000000000000" pitchFamily="34" charset="-122"/>
                    <a:cs typeface="+mn-cs"/>
                  </a:rPr>
                  <a:t>办公室</a:t>
                </a:r>
                <a:endParaRPr kumimoji="0" lang="zh-CN" altLang="en-US" sz="1400" b="1" kern="0" cap="none" spc="300" normalizeH="0" baseline="0" noProof="1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dobe 黑体 Std R" panose="020B0400000000000000" pitchFamily="34" charset="-122"/>
                  <a:ea typeface="Adobe 黑体 Std R" panose="020B0400000000000000" pitchFamily="34" charset="-122"/>
                  <a:cs typeface="+mn-cs"/>
                </a:endParaRPr>
              </a:p>
            </p:txBody>
          </p:sp>
          <p:grpSp>
            <p:nvGrpSpPr>
              <p:cNvPr id="17449" name="组合 29"/>
              <p:cNvGrpSpPr/>
              <p:nvPr/>
            </p:nvGrpSpPr>
            <p:grpSpPr>
              <a:xfrm>
                <a:off x="5155563" y="4307969"/>
                <a:ext cx="4984115" cy="860425"/>
                <a:chOff x="5155563" y="4307969"/>
                <a:chExt cx="4984115" cy="860425"/>
              </a:xfrm>
            </p:grpSpPr>
            <p:pic>
              <p:nvPicPr>
                <p:cNvPr id="266" name="Picture 5" descr="D:\MY File\【网建】\校标LOGO04.png"/>
                <p:cNvPicPr>
                  <a:picLocks noChangeAspect="1" noChangeArrowheads="1"/>
                </p:cNvPicPr>
                <p:nvPr/>
              </p:nvPicPr>
              <p:blipFill>
                <a:blip r:embed="rId1"/>
                <a:srcRect/>
                <a:stretch>
                  <a:fillRect/>
                </a:stretch>
              </p:blipFill>
              <p:spPr bwMode="auto">
                <a:xfrm>
                  <a:off x="5155563" y="4423866"/>
                  <a:ext cx="519211" cy="504819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</a:effectLst>
              </p:spPr>
            </p:pic>
            <p:sp>
              <p:nvSpPr>
                <p:cNvPr id="268" name="TextBox 267"/>
                <p:cNvSpPr txBox="1"/>
                <p:nvPr/>
              </p:nvSpPr>
              <p:spPr>
                <a:xfrm>
                  <a:off x="5572123" y="4307969"/>
                  <a:ext cx="4567555" cy="86042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marR="0" defTabSz="914400" fontAlgn="auto">
                    <a:lnSpc>
                      <a:spcPts val="6000"/>
                    </a:lnSpc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800" b="1" kern="0" cap="none" spc="300" normalizeH="0" baseline="0" noProof="1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innerShdw blurRad="63500" dist="50800" dir="13500000">
                          <a:prstClr val="black">
                            <a:alpha val="50000"/>
                          </a:prstClr>
                        </a:innerShdw>
                      </a:effectLst>
                      <a:latin typeface="Baskerville Old Face" panose="02020602080505020303" charset="0"/>
                      <a:ea typeface="Adobe 黑体 Std R" panose="020B0400000000000000" pitchFamily="34" charset="-122"/>
                      <a:cs typeface="Vijaya" pitchFamily="34" charset="0"/>
                    </a:rPr>
                    <a:t>SHANGHAI Ocean University Bidding Office</a:t>
                  </a:r>
                  <a:endParaRPr kumimoji="0" lang="zh-CN" altLang="en-US" sz="800" b="1" kern="0" cap="none" spc="300" normalizeH="0" baseline="0" noProof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Baskerville Old Face" panose="02020602080505020303" charset="0"/>
                    <a:ea typeface="Adobe 黑体 Std R" panose="020B0400000000000000" pitchFamily="34" charset="-122"/>
                    <a:cs typeface="Vijaya" pitchFamily="34" charset="0"/>
                  </a:endParaRPr>
                </a:p>
              </p:txBody>
            </p:sp>
          </p:grpSp>
        </p:grpSp>
        <p:cxnSp>
          <p:nvCxnSpPr>
            <p:cNvPr id="328" name="直接连接符 327"/>
            <p:cNvCxnSpPr/>
            <p:nvPr/>
          </p:nvCxnSpPr>
          <p:spPr>
            <a:xfrm>
              <a:off x="602708" y="627050"/>
              <a:ext cx="3072400" cy="1587"/>
            </a:xfrm>
            <a:prstGeom prst="line">
              <a:avLst/>
            </a:prstGeom>
            <a:ln w="1079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/>
        </p:nvSpPr>
        <p:spPr>
          <a:xfrm>
            <a:off x="2915920" y="1586865"/>
            <a:ext cx="2760980" cy="30670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14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1. </a:t>
            </a:r>
            <a:r>
              <a:rPr lang="zh-CN" altLang="en-US" sz="14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确定采购需求和落实采购经费</a:t>
            </a:r>
            <a:endParaRPr lang="zh-CN" altLang="en-US" sz="140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915920" y="2103120"/>
            <a:ext cx="2227580" cy="30670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14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2. </a:t>
            </a:r>
            <a:r>
              <a:rPr lang="zh-CN" altLang="en-US" sz="14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在采购系统中立项申请</a:t>
            </a:r>
            <a:endParaRPr lang="zh-CN" altLang="en-US" sz="140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915920" y="2619375"/>
            <a:ext cx="4005580" cy="30670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14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3. </a:t>
            </a:r>
            <a:r>
              <a:rPr lang="zh-CN" altLang="en-US" sz="14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按照采购系统审批相应的采购方式，执行采购</a:t>
            </a:r>
            <a:endParaRPr lang="zh-CN" altLang="en-US" sz="140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915920" y="3135630"/>
            <a:ext cx="4183380" cy="30670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14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4. </a:t>
            </a:r>
            <a:r>
              <a:rPr lang="zh-CN" altLang="en-US" sz="14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填写采购结果，从采购系统跳转至合同审批系统</a:t>
            </a:r>
            <a:endParaRPr lang="zh-CN" altLang="en-US" sz="140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915920" y="3651885"/>
            <a:ext cx="3294380" cy="30670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14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5. </a:t>
            </a:r>
            <a:r>
              <a:rPr lang="zh-CN" altLang="en-US" sz="14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选择合同模式，按相应审批流程流转</a:t>
            </a:r>
            <a:endParaRPr lang="zh-CN" altLang="en-US" sz="140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915920" y="4168140"/>
            <a:ext cx="4005580" cy="30670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14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6. </a:t>
            </a:r>
            <a:r>
              <a:rPr lang="zh-CN" altLang="en-US" sz="14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根据修改意见进行修改，修改后再次提交流转</a:t>
            </a:r>
            <a:endParaRPr lang="zh-CN" altLang="en-US" sz="140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915920" y="4684395"/>
            <a:ext cx="5783580" cy="30670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14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7. </a:t>
            </a:r>
            <a:r>
              <a:rPr lang="zh-CN" altLang="en-US" sz="14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流转后，请在合同系统中下载定稿，然后线下打印、签字以及盖章。</a:t>
            </a:r>
            <a:endParaRPr lang="zh-CN" altLang="en-US" sz="140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17" name="ïṥļîḍê"/>
          <p:cNvGrpSpPr/>
          <p:nvPr/>
        </p:nvGrpSpPr>
        <p:grpSpPr>
          <a:xfrm>
            <a:off x="78105" y="1131570"/>
            <a:ext cx="2590800" cy="4044315"/>
            <a:chOff x="4897759" y="1700807"/>
            <a:chExt cx="2765519" cy="4316181"/>
          </a:xfrm>
        </p:grpSpPr>
        <p:sp>
          <p:nvSpPr>
            <p:cNvPr id="19" name="îṩ1ïḓe"/>
            <p:cNvSpPr/>
            <p:nvPr/>
          </p:nvSpPr>
          <p:spPr bwMode="auto">
            <a:xfrm>
              <a:off x="6082434" y="1700807"/>
              <a:ext cx="202433" cy="4316181"/>
            </a:xfrm>
            <a:custGeom>
              <a:avLst/>
              <a:gdLst>
                <a:gd name="T0" fmla="*/ 0 w 109"/>
                <a:gd name="T1" fmla="*/ 2268 h 2288"/>
                <a:gd name="T2" fmla="*/ 0 w 109"/>
                <a:gd name="T3" fmla="*/ 27 h 2288"/>
                <a:gd name="T4" fmla="*/ 109 w 109"/>
                <a:gd name="T5" fmla="*/ 27 h 2288"/>
                <a:gd name="T6" fmla="*/ 109 w 109"/>
                <a:gd name="T7" fmla="*/ 2268 h 2288"/>
                <a:gd name="T8" fmla="*/ 0 w 109"/>
                <a:gd name="T9" fmla="*/ 2268 h 2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2288">
                  <a:moveTo>
                    <a:pt x="0" y="2268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50" y="0"/>
                    <a:pt x="109" y="27"/>
                  </a:cubicBezTo>
                  <a:cubicBezTo>
                    <a:pt x="109" y="2268"/>
                    <a:pt x="109" y="2268"/>
                    <a:pt x="109" y="2268"/>
                  </a:cubicBezTo>
                  <a:cubicBezTo>
                    <a:pt x="109" y="2268"/>
                    <a:pt x="64" y="2288"/>
                    <a:pt x="0" y="226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anchor="ctr"/>
            <a:p>
              <a:pPr algn="ctr"/>
            </a:p>
          </p:txBody>
        </p:sp>
        <p:grpSp>
          <p:nvGrpSpPr>
            <p:cNvPr id="20" name="ïṥḻïḑé"/>
            <p:cNvGrpSpPr/>
            <p:nvPr/>
          </p:nvGrpSpPr>
          <p:grpSpPr>
            <a:xfrm>
              <a:off x="5333317" y="2089515"/>
              <a:ext cx="719823" cy="366189"/>
              <a:chOff x="3925888" y="1576388"/>
              <a:chExt cx="546100" cy="277813"/>
            </a:xfrm>
          </p:grpSpPr>
          <p:sp>
            <p:nvSpPr>
              <p:cNvPr id="38" name="îŝľîḍe"/>
              <p:cNvSpPr/>
              <p:nvPr/>
            </p:nvSpPr>
            <p:spPr bwMode="auto">
              <a:xfrm>
                <a:off x="3925888" y="1576388"/>
                <a:ext cx="546100" cy="260350"/>
              </a:xfrm>
              <a:custGeom>
                <a:avLst/>
                <a:gdLst>
                  <a:gd name="T0" fmla="*/ 344 w 344"/>
                  <a:gd name="T1" fmla="*/ 0 h 164"/>
                  <a:gd name="T2" fmla="*/ 344 w 344"/>
                  <a:gd name="T3" fmla="*/ 164 h 164"/>
                  <a:gd name="T4" fmla="*/ 72 w 344"/>
                  <a:gd name="T5" fmla="*/ 157 h 164"/>
                  <a:gd name="T6" fmla="*/ 0 w 344"/>
                  <a:gd name="T7" fmla="*/ 87 h 164"/>
                  <a:gd name="T8" fmla="*/ 74 w 344"/>
                  <a:gd name="T9" fmla="*/ 13 h 164"/>
                  <a:gd name="T10" fmla="*/ 344 w 344"/>
                  <a:gd name="T1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4" h="164">
                    <a:moveTo>
                      <a:pt x="344" y="0"/>
                    </a:moveTo>
                    <a:lnTo>
                      <a:pt x="344" y="164"/>
                    </a:lnTo>
                    <a:lnTo>
                      <a:pt x="72" y="157"/>
                    </a:lnTo>
                    <a:lnTo>
                      <a:pt x="0" y="87"/>
                    </a:lnTo>
                    <a:lnTo>
                      <a:pt x="74" y="13"/>
                    </a:lnTo>
                    <a:lnTo>
                      <a:pt x="344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p>
                <a:pPr algn="ctr"/>
                <a:endParaRPr dirty="0"/>
              </a:p>
            </p:txBody>
          </p:sp>
          <p:sp>
            <p:nvSpPr>
              <p:cNvPr id="39" name="îśḻidè"/>
              <p:cNvSpPr/>
              <p:nvPr/>
            </p:nvSpPr>
            <p:spPr bwMode="auto">
              <a:xfrm>
                <a:off x="3925888" y="1714501"/>
                <a:ext cx="546100" cy="139700"/>
              </a:xfrm>
              <a:custGeom>
                <a:avLst/>
                <a:gdLst>
                  <a:gd name="T0" fmla="*/ 344 w 344"/>
                  <a:gd name="T1" fmla="*/ 77 h 88"/>
                  <a:gd name="T2" fmla="*/ 344 w 344"/>
                  <a:gd name="T3" fmla="*/ 88 h 88"/>
                  <a:gd name="T4" fmla="*/ 67 w 344"/>
                  <a:gd name="T5" fmla="*/ 77 h 88"/>
                  <a:gd name="T6" fmla="*/ 0 w 344"/>
                  <a:gd name="T7" fmla="*/ 17 h 88"/>
                  <a:gd name="T8" fmla="*/ 0 w 344"/>
                  <a:gd name="T9" fmla="*/ 0 h 88"/>
                  <a:gd name="T10" fmla="*/ 71 w 344"/>
                  <a:gd name="T11" fmla="*/ 68 h 88"/>
                  <a:gd name="T12" fmla="*/ 344 w 344"/>
                  <a:gd name="T13" fmla="*/ 77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4" h="88">
                    <a:moveTo>
                      <a:pt x="344" y="77"/>
                    </a:moveTo>
                    <a:lnTo>
                      <a:pt x="344" y="88"/>
                    </a:lnTo>
                    <a:lnTo>
                      <a:pt x="67" y="7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71" y="68"/>
                    </a:lnTo>
                    <a:lnTo>
                      <a:pt x="344" y="7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p>
                <a:pPr algn="ctr"/>
                <a:endParaRPr dirty="0"/>
              </a:p>
            </p:txBody>
          </p:sp>
        </p:grpSp>
        <p:sp>
          <p:nvSpPr>
            <p:cNvPr id="21" name="íṣļídê"/>
            <p:cNvSpPr/>
            <p:nvPr/>
          </p:nvSpPr>
          <p:spPr bwMode="auto">
            <a:xfrm>
              <a:off x="6053139" y="2012093"/>
              <a:ext cx="263656" cy="525219"/>
            </a:xfrm>
            <a:custGeom>
              <a:avLst/>
              <a:gdLst>
                <a:gd name="T0" fmla="*/ 0 w 150"/>
                <a:gd name="T1" fmla="*/ 289 h 301"/>
                <a:gd name="T2" fmla="*/ 150 w 150"/>
                <a:gd name="T3" fmla="*/ 289 h 301"/>
                <a:gd name="T4" fmla="*/ 150 w 150"/>
                <a:gd name="T5" fmla="*/ 15 h 301"/>
                <a:gd name="T6" fmla="*/ 0 w 150"/>
                <a:gd name="T7" fmla="*/ 15 h 301"/>
                <a:gd name="T8" fmla="*/ 0 w 150"/>
                <a:gd name="T9" fmla="*/ 289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301">
                  <a:moveTo>
                    <a:pt x="0" y="289"/>
                  </a:moveTo>
                  <a:cubicBezTo>
                    <a:pt x="0" y="289"/>
                    <a:pt x="81" y="301"/>
                    <a:pt x="150" y="289"/>
                  </a:cubicBezTo>
                  <a:cubicBezTo>
                    <a:pt x="150" y="15"/>
                    <a:pt x="150" y="15"/>
                    <a:pt x="150" y="15"/>
                  </a:cubicBezTo>
                  <a:cubicBezTo>
                    <a:pt x="150" y="15"/>
                    <a:pt x="82" y="0"/>
                    <a:pt x="0" y="15"/>
                  </a:cubicBezTo>
                  <a:lnTo>
                    <a:pt x="0" y="28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75000"/>
                    <a:lumOff val="25000"/>
                    <a:shade val="30000"/>
                    <a:satMod val="115000"/>
                  </a:schemeClr>
                </a:gs>
                <a:gs pos="50000">
                  <a:schemeClr val="tx1">
                    <a:lumMod val="75000"/>
                    <a:lumOff val="25000"/>
                    <a:shade val="67500"/>
                    <a:satMod val="115000"/>
                  </a:schemeClr>
                </a:gs>
                <a:gs pos="100000">
                  <a:schemeClr val="tx1">
                    <a:lumMod val="75000"/>
                    <a:lumOff val="2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txBody>
            <a:bodyPr anchor="ctr"/>
            <a:p>
              <a:pPr algn="ctr"/>
            </a:p>
          </p:txBody>
        </p:sp>
        <p:grpSp>
          <p:nvGrpSpPr>
            <p:cNvPr id="22" name="iSḻíḍê"/>
            <p:cNvGrpSpPr/>
            <p:nvPr/>
          </p:nvGrpSpPr>
          <p:grpSpPr>
            <a:xfrm>
              <a:off x="6316794" y="2878755"/>
              <a:ext cx="912333" cy="372467"/>
              <a:chOff x="6196015" y="2992259"/>
              <a:chExt cx="692151" cy="282576"/>
            </a:xfrm>
          </p:grpSpPr>
          <p:sp>
            <p:nvSpPr>
              <p:cNvPr id="36" name="îšḻiḋè"/>
              <p:cNvSpPr/>
              <p:nvPr/>
            </p:nvSpPr>
            <p:spPr bwMode="auto">
              <a:xfrm>
                <a:off x="6196015" y="2992259"/>
                <a:ext cx="692151" cy="271463"/>
              </a:xfrm>
              <a:custGeom>
                <a:avLst/>
                <a:gdLst>
                  <a:gd name="T0" fmla="*/ 0 w 436"/>
                  <a:gd name="T1" fmla="*/ 0 h 171"/>
                  <a:gd name="T2" fmla="*/ 344 w 436"/>
                  <a:gd name="T3" fmla="*/ 9 h 171"/>
                  <a:gd name="T4" fmla="*/ 436 w 436"/>
                  <a:gd name="T5" fmla="*/ 89 h 171"/>
                  <a:gd name="T6" fmla="*/ 349 w 436"/>
                  <a:gd name="T7" fmla="*/ 157 h 171"/>
                  <a:gd name="T8" fmla="*/ 0 w 436"/>
                  <a:gd name="T9" fmla="*/ 171 h 171"/>
                  <a:gd name="T10" fmla="*/ 0 w 436"/>
                  <a:gd name="T11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6" h="171">
                    <a:moveTo>
                      <a:pt x="0" y="0"/>
                    </a:moveTo>
                    <a:lnTo>
                      <a:pt x="344" y="9"/>
                    </a:lnTo>
                    <a:lnTo>
                      <a:pt x="436" y="89"/>
                    </a:lnTo>
                    <a:lnTo>
                      <a:pt x="349" y="157"/>
                    </a:lnTo>
                    <a:lnTo>
                      <a:pt x="0" y="1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p>
                <a:pPr algn="ctr"/>
              </a:p>
            </p:txBody>
          </p:sp>
          <p:sp>
            <p:nvSpPr>
              <p:cNvPr id="37" name="ïš1íďè"/>
              <p:cNvSpPr/>
              <p:nvPr/>
            </p:nvSpPr>
            <p:spPr bwMode="auto">
              <a:xfrm>
                <a:off x="6196015" y="3133547"/>
                <a:ext cx="692151" cy="141288"/>
              </a:xfrm>
              <a:custGeom>
                <a:avLst/>
                <a:gdLst>
                  <a:gd name="T0" fmla="*/ 436 w 436"/>
                  <a:gd name="T1" fmla="*/ 0 h 89"/>
                  <a:gd name="T2" fmla="*/ 436 w 436"/>
                  <a:gd name="T3" fmla="*/ 18 h 89"/>
                  <a:gd name="T4" fmla="*/ 352 w 436"/>
                  <a:gd name="T5" fmla="*/ 82 h 89"/>
                  <a:gd name="T6" fmla="*/ 0 w 436"/>
                  <a:gd name="T7" fmla="*/ 89 h 89"/>
                  <a:gd name="T8" fmla="*/ 0 w 436"/>
                  <a:gd name="T9" fmla="*/ 82 h 89"/>
                  <a:gd name="T10" fmla="*/ 351 w 436"/>
                  <a:gd name="T11" fmla="*/ 67 h 89"/>
                  <a:gd name="T12" fmla="*/ 436 w 436"/>
                  <a:gd name="T13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6" h="89">
                    <a:moveTo>
                      <a:pt x="436" y="0"/>
                    </a:moveTo>
                    <a:lnTo>
                      <a:pt x="436" y="18"/>
                    </a:lnTo>
                    <a:lnTo>
                      <a:pt x="352" y="82"/>
                    </a:lnTo>
                    <a:lnTo>
                      <a:pt x="0" y="89"/>
                    </a:lnTo>
                    <a:lnTo>
                      <a:pt x="0" y="82"/>
                    </a:lnTo>
                    <a:lnTo>
                      <a:pt x="351" y="67"/>
                    </a:lnTo>
                    <a:lnTo>
                      <a:pt x="436" y="0"/>
                    </a:lnTo>
                    <a:close/>
                  </a:path>
                </a:pathLst>
              </a:custGeom>
              <a:solidFill>
                <a:srgbClr val="C39509"/>
              </a:solidFill>
              <a:ln>
                <a:noFill/>
              </a:ln>
            </p:spPr>
            <p:txBody>
              <a:bodyPr anchor="ctr"/>
              <a:p>
                <a:pPr algn="ctr"/>
              </a:p>
            </p:txBody>
          </p:sp>
        </p:grpSp>
        <p:sp>
          <p:nvSpPr>
            <p:cNvPr id="23" name="î$liďê"/>
            <p:cNvSpPr/>
            <p:nvPr/>
          </p:nvSpPr>
          <p:spPr bwMode="auto">
            <a:xfrm>
              <a:off x="6053139" y="2788780"/>
              <a:ext cx="263656" cy="525219"/>
            </a:xfrm>
            <a:custGeom>
              <a:avLst/>
              <a:gdLst>
                <a:gd name="T0" fmla="*/ 0 w 150"/>
                <a:gd name="T1" fmla="*/ 289 h 301"/>
                <a:gd name="T2" fmla="*/ 150 w 150"/>
                <a:gd name="T3" fmla="*/ 289 h 301"/>
                <a:gd name="T4" fmla="*/ 150 w 150"/>
                <a:gd name="T5" fmla="*/ 15 h 301"/>
                <a:gd name="T6" fmla="*/ 0 w 150"/>
                <a:gd name="T7" fmla="*/ 15 h 301"/>
                <a:gd name="T8" fmla="*/ 0 w 150"/>
                <a:gd name="T9" fmla="*/ 289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301">
                  <a:moveTo>
                    <a:pt x="0" y="289"/>
                  </a:moveTo>
                  <a:cubicBezTo>
                    <a:pt x="0" y="289"/>
                    <a:pt x="81" y="301"/>
                    <a:pt x="150" y="289"/>
                  </a:cubicBezTo>
                  <a:cubicBezTo>
                    <a:pt x="150" y="15"/>
                    <a:pt x="150" y="15"/>
                    <a:pt x="150" y="15"/>
                  </a:cubicBezTo>
                  <a:cubicBezTo>
                    <a:pt x="150" y="15"/>
                    <a:pt x="82" y="0"/>
                    <a:pt x="0" y="15"/>
                  </a:cubicBezTo>
                  <a:lnTo>
                    <a:pt x="0" y="28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75000"/>
                    <a:lumOff val="25000"/>
                    <a:shade val="30000"/>
                    <a:satMod val="115000"/>
                  </a:schemeClr>
                </a:gs>
                <a:gs pos="50000">
                  <a:schemeClr val="tx1">
                    <a:lumMod val="75000"/>
                    <a:lumOff val="25000"/>
                    <a:shade val="67500"/>
                    <a:satMod val="115000"/>
                  </a:schemeClr>
                </a:gs>
                <a:gs pos="100000">
                  <a:schemeClr val="tx1">
                    <a:lumMod val="75000"/>
                    <a:lumOff val="2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txBody>
            <a:bodyPr anchor="ctr"/>
            <a:p>
              <a:pPr algn="ctr"/>
            </a:p>
          </p:txBody>
        </p:sp>
        <p:sp>
          <p:nvSpPr>
            <p:cNvPr id="24" name="îŝľïdé"/>
            <p:cNvSpPr/>
            <p:nvPr/>
          </p:nvSpPr>
          <p:spPr bwMode="auto">
            <a:xfrm>
              <a:off x="6053139" y="3676593"/>
              <a:ext cx="263656" cy="525219"/>
            </a:xfrm>
            <a:custGeom>
              <a:avLst/>
              <a:gdLst>
                <a:gd name="T0" fmla="*/ 0 w 150"/>
                <a:gd name="T1" fmla="*/ 289 h 301"/>
                <a:gd name="T2" fmla="*/ 150 w 150"/>
                <a:gd name="T3" fmla="*/ 289 h 301"/>
                <a:gd name="T4" fmla="*/ 150 w 150"/>
                <a:gd name="T5" fmla="*/ 15 h 301"/>
                <a:gd name="T6" fmla="*/ 0 w 150"/>
                <a:gd name="T7" fmla="*/ 15 h 301"/>
                <a:gd name="T8" fmla="*/ 0 w 150"/>
                <a:gd name="T9" fmla="*/ 289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301">
                  <a:moveTo>
                    <a:pt x="0" y="289"/>
                  </a:moveTo>
                  <a:cubicBezTo>
                    <a:pt x="0" y="289"/>
                    <a:pt x="81" y="301"/>
                    <a:pt x="150" y="289"/>
                  </a:cubicBezTo>
                  <a:cubicBezTo>
                    <a:pt x="150" y="15"/>
                    <a:pt x="150" y="15"/>
                    <a:pt x="150" y="15"/>
                  </a:cubicBezTo>
                  <a:cubicBezTo>
                    <a:pt x="150" y="15"/>
                    <a:pt x="82" y="0"/>
                    <a:pt x="0" y="15"/>
                  </a:cubicBezTo>
                  <a:lnTo>
                    <a:pt x="0" y="28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75000"/>
                    <a:lumOff val="25000"/>
                    <a:shade val="30000"/>
                    <a:satMod val="115000"/>
                  </a:schemeClr>
                </a:gs>
                <a:gs pos="50000">
                  <a:schemeClr val="tx1">
                    <a:lumMod val="75000"/>
                    <a:lumOff val="25000"/>
                    <a:shade val="67500"/>
                    <a:satMod val="115000"/>
                  </a:schemeClr>
                </a:gs>
                <a:gs pos="100000">
                  <a:schemeClr val="tx1">
                    <a:lumMod val="75000"/>
                    <a:lumOff val="2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txBody>
            <a:bodyPr anchor="ctr"/>
            <a:p>
              <a:pPr algn="ctr"/>
            </a:p>
          </p:txBody>
        </p:sp>
        <p:grpSp>
          <p:nvGrpSpPr>
            <p:cNvPr id="25" name="îşlíḑè"/>
            <p:cNvGrpSpPr/>
            <p:nvPr/>
          </p:nvGrpSpPr>
          <p:grpSpPr>
            <a:xfrm>
              <a:off x="6272848" y="3647296"/>
              <a:ext cx="1390430" cy="604414"/>
              <a:chOff x="4638675" y="2527301"/>
              <a:chExt cx="1054864" cy="458545"/>
            </a:xfrm>
          </p:grpSpPr>
          <p:sp>
            <p:nvSpPr>
              <p:cNvPr id="34" name="îṧlîḑe"/>
              <p:cNvSpPr/>
              <p:nvPr/>
            </p:nvSpPr>
            <p:spPr bwMode="auto">
              <a:xfrm>
                <a:off x="4638675" y="2527301"/>
                <a:ext cx="1054864" cy="439873"/>
              </a:xfrm>
              <a:custGeom>
                <a:avLst/>
                <a:gdLst>
                  <a:gd name="T0" fmla="*/ 0 w 793"/>
                  <a:gd name="T1" fmla="*/ 43 h 277"/>
                  <a:gd name="T2" fmla="*/ 0 w 793"/>
                  <a:gd name="T3" fmla="*/ 220 h 277"/>
                  <a:gd name="T4" fmla="*/ 626 w 793"/>
                  <a:gd name="T5" fmla="*/ 277 h 277"/>
                  <a:gd name="T6" fmla="*/ 793 w 793"/>
                  <a:gd name="T7" fmla="*/ 145 h 277"/>
                  <a:gd name="T8" fmla="*/ 628 w 793"/>
                  <a:gd name="T9" fmla="*/ 0 h 277"/>
                  <a:gd name="T10" fmla="*/ 0 w 793"/>
                  <a:gd name="T11" fmla="*/ 43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3" h="277">
                    <a:moveTo>
                      <a:pt x="0" y="43"/>
                    </a:moveTo>
                    <a:lnTo>
                      <a:pt x="0" y="220"/>
                    </a:lnTo>
                    <a:lnTo>
                      <a:pt x="626" y="277"/>
                    </a:lnTo>
                    <a:lnTo>
                      <a:pt x="793" y="145"/>
                    </a:lnTo>
                    <a:lnTo>
                      <a:pt x="628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p>
                <a:pPr algn="ctr"/>
              </a:p>
            </p:txBody>
          </p:sp>
          <p:sp>
            <p:nvSpPr>
              <p:cNvPr id="35" name="ïslíḋê"/>
              <p:cNvSpPr/>
              <p:nvPr/>
            </p:nvSpPr>
            <p:spPr bwMode="auto">
              <a:xfrm>
                <a:off x="4638675" y="2757442"/>
                <a:ext cx="1054864" cy="228404"/>
              </a:xfrm>
              <a:custGeom>
                <a:avLst/>
                <a:gdLst>
                  <a:gd name="T0" fmla="*/ 793 w 793"/>
                  <a:gd name="T1" fmla="*/ 0 h 144"/>
                  <a:gd name="T2" fmla="*/ 793 w 793"/>
                  <a:gd name="T3" fmla="*/ 21 h 144"/>
                  <a:gd name="T4" fmla="*/ 627 w 793"/>
                  <a:gd name="T5" fmla="*/ 144 h 144"/>
                  <a:gd name="T6" fmla="*/ 0 w 793"/>
                  <a:gd name="T7" fmla="*/ 92 h 144"/>
                  <a:gd name="T8" fmla="*/ 0 w 793"/>
                  <a:gd name="T9" fmla="*/ 75 h 144"/>
                  <a:gd name="T10" fmla="*/ 627 w 793"/>
                  <a:gd name="T11" fmla="*/ 131 h 144"/>
                  <a:gd name="T12" fmla="*/ 793 w 793"/>
                  <a:gd name="T13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3" h="144">
                    <a:moveTo>
                      <a:pt x="793" y="0"/>
                    </a:moveTo>
                    <a:lnTo>
                      <a:pt x="793" y="21"/>
                    </a:lnTo>
                    <a:lnTo>
                      <a:pt x="627" y="144"/>
                    </a:lnTo>
                    <a:lnTo>
                      <a:pt x="0" y="92"/>
                    </a:lnTo>
                    <a:lnTo>
                      <a:pt x="0" y="75"/>
                    </a:lnTo>
                    <a:lnTo>
                      <a:pt x="627" y="131"/>
                    </a:lnTo>
                    <a:lnTo>
                      <a:pt x="793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p>
                <a:pPr algn="ctr"/>
              </a:p>
            </p:txBody>
          </p:sp>
        </p:grpSp>
        <p:sp>
          <p:nvSpPr>
            <p:cNvPr id="26" name="íṣľiḓé"/>
            <p:cNvSpPr/>
            <p:nvPr/>
          </p:nvSpPr>
          <p:spPr bwMode="auto">
            <a:xfrm>
              <a:off x="6053139" y="4437733"/>
              <a:ext cx="263656" cy="525219"/>
            </a:xfrm>
            <a:custGeom>
              <a:avLst/>
              <a:gdLst>
                <a:gd name="T0" fmla="*/ 0 w 150"/>
                <a:gd name="T1" fmla="*/ 289 h 301"/>
                <a:gd name="T2" fmla="*/ 150 w 150"/>
                <a:gd name="T3" fmla="*/ 289 h 301"/>
                <a:gd name="T4" fmla="*/ 150 w 150"/>
                <a:gd name="T5" fmla="*/ 15 h 301"/>
                <a:gd name="T6" fmla="*/ 0 w 150"/>
                <a:gd name="T7" fmla="*/ 15 h 301"/>
                <a:gd name="T8" fmla="*/ 0 w 150"/>
                <a:gd name="T9" fmla="*/ 289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301">
                  <a:moveTo>
                    <a:pt x="0" y="289"/>
                  </a:moveTo>
                  <a:cubicBezTo>
                    <a:pt x="0" y="289"/>
                    <a:pt x="81" y="301"/>
                    <a:pt x="150" y="289"/>
                  </a:cubicBezTo>
                  <a:cubicBezTo>
                    <a:pt x="150" y="15"/>
                    <a:pt x="150" y="15"/>
                    <a:pt x="150" y="15"/>
                  </a:cubicBezTo>
                  <a:cubicBezTo>
                    <a:pt x="150" y="15"/>
                    <a:pt x="82" y="0"/>
                    <a:pt x="0" y="15"/>
                  </a:cubicBezTo>
                  <a:lnTo>
                    <a:pt x="0" y="28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75000"/>
                    <a:lumOff val="25000"/>
                    <a:shade val="30000"/>
                    <a:satMod val="115000"/>
                  </a:schemeClr>
                </a:gs>
                <a:gs pos="50000">
                  <a:schemeClr val="tx1">
                    <a:lumMod val="75000"/>
                    <a:lumOff val="25000"/>
                    <a:shade val="67500"/>
                    <a:satMod val="115000"/>
                  </a:schemeClr>
                </a:gs>
                <a:gs pos="100000">
                  <a:schemeClr val="tx1">
                    <a:lumMod val="75000"/>
                    <a:lumOff val="2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txBody>
            <a:bodyPr anchor="ctr"/>
            <a:p>
              <a:pPr algn="ctr"/>
            </a:p>
          </p:txBody>
        </p:sp>
        <p:grpSp>
          <p:nvGrpSpPr>
            <p:cNvPr id="27" name="íṥlíḍe"/>
            <p:cNvGrpSpPr/>
            <p:nvPr/>
          </p:nvGrpSpPr>
          <p:grpSpPr>
            <a:xfrm>
              <a:off x="4897759" y="4405302"/>
              <a:ext cx="1199238" cy="612999"/>
              <a:chOff x="3595448" y="3009901"/>
              <a:chExt cx="909814" cy="465058"/>
            </a:xfrm>
          </p:grpSpPr>
          <p:sp>
            <p:nvSpPr>
              <p:cNvPr id="32" name="ïṡľíḑê"/>
              <p:cNvSpPr/>
              <p:nvPr/>
            </p:nvSpPr>
            <p:spPr bwMode="auto">
              <a:xfrm>
                <a:off x="3595448" y="3009901"/>
                <a:ext cx="909814" cy="445952"/>
              </a:xfrm>
              <a:custGeom>
                <a:avLst/>
                <a:gdLst>
                  <a:gd name="T0" fmla="*/ 792 w 792"/>
                  <a:gd name="T1" fmla="*/ 49 h 281"/>
                  <a:gd name="T2" fmla="*/ 792 w 792"/>
                  <a:gd name="T3" fmla="*/ 226 h 281"/>
                  <a:gd name="T4" fmla="*/ 165 w 792"/>
                  <a:gd name="T5" fmla="*/ 281 h 281"/>
                  <a:gd name="T6" fmla="*/ 0 w 792"/>
                  <a:gd name="T7" fmla="*/ 149 h 281"/>
                  <a:gd name="T8" fmla="*/ 167 w 792"/>
                  <a:gd name="T9" fmla="*/ 0 h 281"/>
                  <a:gd name="T10" fmla="*/ 792 w 792"/>
                  <a:gd name="T11" fmla="*/ 49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2" h="281">
                    <a:moveTo>
                      <a:pt x="792" y="49"/>
                    </a:moveTo>
                    <a:lnTo>
                      <a:pt x="792" y="226"/>
                    </a:lnTo>
                    <a:lnTo>
                      <a:pt x="165" y="281"/>
                    </a:lnTo>
                    <a:lnTo>
                      <a:pt x="0" y="149"/>
                    </a:lnTo>
                    <a:lnTo>
                      <a:pt x="167" y="0"/>
                    </a:lnTo>
                    <a:lnTo>
                      <a:pt x="792" y="4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p>
                <a:pPr algn="ctr"/>
              </a:p>
            </p:txBody>
          </p:sp>
          <p:sp>
            <p:nvSpPr>
              <p:cNvPr id="33" name="isļîḓè"/>
              <p:cNvSpPr/>
              <p:nvPr/>
            </p:nvSpPr>
            <p:spPr bwMode="auto">
              <a:xfrm>
                <a:off x="3595448" y="3246555"/>
                <a:ext cx="909814" cy="228404"/>
              </a:xfrm>
              <a:custGeom>
                <a:avLst/>
                <a:gdLst>
                  <a:gd name="T0" fmla="*/ 0 w 792"/>
                  <a:gd name="T1" fmla="*/ 0 h 144"/>
                  <a:gd name="T2" fmla="*/ 0 w 792"/>
                  <a:gd name="T3" fmla="*/ 17 h 144"/>
                  <a:gd name="T4" fmla="*/ 163 w 792"/>
                  <a:gd name="T5" fmla="*/ 144 h 144"/>
                  <a:gd name="T6" fmla="*/ 792 w 792"/>
                  <a:gd name="T7" fmla="*/ 87 h 144"/>
                  <a:gd name="T8" fmla="*/ 792 w 792"/>
                  <a:gd name="T9" fmla="*/ 77 h 144"/>
                  <a:gd name="T10" fmla="*/ 164 w 792"/>
                  <a:gd name="T11" fmla="*/ 132 h 144"/>
                  <a:gd name="T12" fmla="*/ 0 w 792"/>
                  <a:gd name="T13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2" h="144">
                    <a:moveTo>
                      <a:pt x="0" y="0"/>
                    </a:moveTo>
                    <a:lnTo>
                      <a:pt x="0" y="17"/>
                    </a:lnTo>
                    <a:lnTo>
                      <a:pt x="163" y="144"/>
                    </a:lnTo>
                    <a:lnTo>
                      <a:pt x="792" y="87"/>
                    </a:lnTo>
                    <a:lnTo>
                      <a:pt x="792" y="77"/>
                    </a:lnTo>
                    <a:lnTo>
                      <a:pt x="164" y="1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p>
                <a:pPr algn="ctr"/>
              </a:p>
            </p:txBody>
          </p:sp>
        </p:grpSp>
        <p:sp>
          <p:nvSpPr>
            <p:cNvPr id="28" name="îṧḷiḋé"/>
            <p:cNvSpPr/>
            <p:nvPr/>
          </p:nvSpPr>
          <p:spPr bwMode="auto">
            <a:xfrm>
              <a:off x="6760152" y="2925844"/>
              <a:ext cx="252272" cy="252272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24 w 236"/>
                <a:gd name="T11" fmla="*/ 56 h 236"/>
                <a:gd name="T12" fmla="*/ 144 w 236"/>
                <a:gd name="T13" fmla="*/ 46 h 236"/>
                <a:gd name="T14" fmla="*/ 137 w 236"/>
                <a:gd name="T15" fmla="*/ 67 h 236"/>
                <a:gd name="T16" fmla="*/ 117 w 236"/>
                <a:gd name="T17" fmla="*/ 77 h 236"/>
                <a:gd name="T18" fmla="*/ 124 w 236"/>
                <a:gd name="T19" fmla="*/ 56 h 236"/>
                <a:gd name="T20" fmla="*/ 162 w 236"/>
                <a:gd name="T21" fmla="*/ 164 h 236"/>
                <a:gd name="T22" fmla="*/ 142 w 236"/>
                <a:gd name="T23" fmla="*/ 181 h 236"/>
                <a:gd name="T24" fmla="*/ 119 w 236"/>
                <a:gd name="T25" fmla="*/ 175 h 236"/>
                <a:gd name="T26" fmla="*/ 97 w 236"/>
                <a:gd name="T27" fmla="*/ 181 h 236"/>
                <a:gd name="T28" fmla="*/ 76 w 236"/>
                <a:gd name="T29" fmla="*/ 164 h 236"/>
                <a:gd name="T30" fmla="*/ 67 w 236"/>
                <a:gd name="T31" fmla="*/ 96 h 236"/>
                <a:gd name="T32" fmla="*/ 95 w 236"/>
                <a:gd name="T33" fmla="*/ 79 h 236"/>
                <a:gd name="T34" fmla="*/ 118 w 236"/>
                <a:gd name="T35" fmla="*/ 85 h 236"/>
                <a:gd name="T36" fmla="*/ 143 w 236"/>
                <a:gd name="T37" fmla="*/ 79 h 236"/>
                <a:gd name="T38" fmla="*/ 168 w 236"/>
                <a:gd name="T39" fmla="*/ 92 h 236"/>
                <a:gd name="T40" fmla="*/ 154 w 236"/>
                <a:gd name="T41" fmla="*/ 118 h 236"/>
                <a:gd name="T42" fmla="*/ 172 w 236"/>
                <a:gd name="T43" fmla="*/ 145 h 236"/>
                <a:gd name="T44" fmla="*/ 162 w 236"/>
                <a:gd name="T45" fmla="*/ 16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4" y="56"/>
                  </a:moveTo>
                  <a:cubicBezTo>
                    <a:pt x="129" y="50"/>
                    <a:pt x="137" y="46"/>
                    <a:pt x="144" y="46"/>
                  </a:cubicBezTo>
                  <a:cubicBezTo>
                    <a:pt x="144" y="54"/>
                    <a:pt x="141" y="62"/>
                    <a:pt x="137" y="67"/>
                  </a:cubicBezTo>
                  <a:cubicBezTo>
                    <a:pt x="132" y="73"/>
                    <a:pt x="124" y="78"/>
                    <a:pt x="117" y="77"/>
                  </a:cubicBezTo>
                  <a:cubicBezTo>
                    <a:pt x="115" y="69"/>
                    <a:pt x="119" y="61"/>
                    <a:pt x="124" y="56"/>
                  </a:cubicBezTo>
                  <a:close/>
                  <a:moveTo>
                    <a:pt x="162" y="164"/>
                  </a:moveTo>
                  <a:cubicBezTo>
                    <a:pt x="157" y="172"/>
                    <a:pt x="151" y="180"/>
                    <a:pt x="142" y="181"/>
                  </a:cubicBezTo>
                  <a:cubicBezTo>
                    <a:pt x="133" y="181"/>
                    <a:pt x="130" y="175"/>
                    <a:pt x="119" y="175"/>
                  </a:cubicBezTo>
                  <a:cubicBezTo>
                    <a:pt x="109" y="175"/>
                    <a:pt x="106" y="180"/>
                    <a:pt x="97" y="181"/>
                  </a:cubicBezTo>
                  <a:cubicBezTo>
                    <a:pt x="88" y="181"/>
                    <a:pt x="82" y="172"/>
                    <a:pt x="76" y="164"/>
                  </a:cubicBezTo>
                  <a:cubicBezTo>
                    <a:pt x="64" y="147"/>
                    <a:pt x="55" y="116"/>
                    <a:pt x="67" y="96"/>
                  </a:cubicBezTo>
                  <a:cubicBezTo>
                    <a:pt x="73" y="85"/>
                    <a:pt x="84" y="79"/>
                    <a:pt x="95" y="79"/>
                  </a:cubicBezTo>
                  <a:cubicBezTo>
                    <a:pt x="104" y="79"/>
                    <a:pt x="112" y="85"/>
                    <a:pt x="118" y="85"/>
                  </a:cubicBezTo>
                  <a:cubicBezTo>
                    <a:pt x="123" y="85"/>
                    <a:pt x="133" y="77"/>
                    <a:pt x="143" y="79"/>
                  </a:cubicBezTo>
                  <a:cubicBezTo>
                    <a:pt x="148" y="79"/>
                    <a:pt x="160" y="80"/>
                    <a:pt x="168" y="92"/>
                  </a:cubicBezTo>
                  <a:cubicBezTo>
                    <a:pt x="167" y="92"/>
                    <a:pt x="153" y="100"/>
                    <a:pt x="154" y="118"/>
                  </a:cubicBezTo>
                  <a:cubicBezTo>
                    <a:pt x="154" y="138"/>
                    <a:pt x="171" y="145"/>
                    <a:pt x="172" y="145"/>
                  </a:cubicBezTo>
                  <a:cubicBezTo>
                    <a:pt x="171" y="145"/>
                    <a:pt x="169" y="155"/>
                    <a:pt x="162" y="1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p>
              <a:pPr algn="ctr"/>
            </a:p>
          </p:txBody>
        </p:sp>
        <p:sp>
          <p:nvSpPr>
            <p:cNvPr id="18" name="iṡliḑé"/>
            <p:cNvSpPr/>
            <p:nvPr/>
          </p:nvSpPr>
          <p:spPr bwMode="auto">
            <a:xfrm>
              <a:off x="5483933" y="2147477"/>
              <a:ext cx="248171" cy="248171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06 w 236"/>
                <a:gd name="T11" fmla="*/ 171 h 236"/>
                <a:gd name="T12" fmla="*/ 54 w 236"/>
                <a:gd name="T13" fmla="*/ 163 h 236"/>
                <a:gd name="T14" fmla="*/ 54 w 236"/>
                <a:gd name="T15" fmla="*/ 121 h 236"/>
                <a:gd name="T16" fmla="*/ 106 w 236"/>
                <a:gd name="T17" fmla="*/ 121 h 236"/>
                <a:gd name="T18" fmla="*/ 106 w 236"/>
                <a:gd name="T19" fmla="*/ 171 h 236"/>
                <a:gd name="T20" fmla="*/ 106 w 236"/>
                <a:gd name="T21" fmla="*/ 114 h 236"/>
                <a:gd name="T22" fmla="*/ 54 w 236"/>
                <a:gd name="T23" fmla="*/ 114 h 236"/>
                <a:gd name="T24" fmla="*/ 54 w 236"/>
                <a:gd name="T25" fmla="*/ 72 h 236"/>
                <a:gd name="T26" fmla="*/ 106 w 236"/>
                <a:gd name="T27" fmla="*/ 64 h 236"/>
                <a:gd name="T28" fmla="*/ 106 w 236"/>
                <a:gd name="T29" fmla="*/ 114 h 236"/>
                <a:gd name="T30" fmla="*/ 182 w 236"/>
                <a:gd name="T31" fmla="*/ 182 h 236"/>
                <a:gd name="T32" fmla="*/ 113 w 236"/>
                <a:gd name="T33" fmla="*/ 172 h 236"/>
                <a:gd name="T34" fmla="*/ 113 w 236"/>
                <a:gd name="T35" fmla="*/ 121 h 236"/>
                <a:gd name="T36" fmla="*/ 182 w 236"/>
                <a:gd name="T37" fmla="*/ 121 h 236"/>
                <a:gd name="T38" fmla="*/ 182 w 236"/>
                <a:gd name="T39" fmla="*/ 182 h 236"/>
                <a:gd name="T40" fmla="*/ 182 w 236"/>
                <a:gd name="T41" fmla="*/ 114 h 236"/>
                <a:gd name="T42" fmla="*/ 113 w 236"/>
                <a:gd name="T43" fmla="*/ 114 h 236"/>
                <a:gd name="T44" fmla="*/ 113 w 236"/>
                <a:gd name="T45" fmla="*/ 63 h 236"/>
                <a:gd name="T46" fmla="*/ 182 w 236"/>
                <a:gd name="T47" fmla="*/ 53 h 236"/>
                <a:gd name="T48" fmla="*/ 182 w 236"/>
                <a:gd name="T49" fmla="*/ 11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06" y="171"/>
                  </a:moveTo>
                  <a:cubicBezTo>
                    <a:pt x="54" y="163"/>
                    <a:pt x="54" y="163"/>
                    <a:pt x="54" y="163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106" y="121"/>
                    <a:pt x="106" y="121"/>
                    <a:pt x="106" y="121"/>
                  </a:cubicBezTo>
                  <a:lnTo>
                    <a:pt x="106" y="171"/>
                  </a:lnTo>
                  <a:close/>
                  <a:moveTo>
                    <a:pt x="106" y="114"/>
                  </a:moveTo>
                  <a:cubicBezTo>
                    <a:pt x="54" y="114"/>
                    <a:pt x="54" y="114"/>
                    <a:pt x="54" y="114"/>
                  </a:cubicBezTo>
                  <a:cubicBezTo>
                    <a:pt x="54" y="72"/>
                    <a:pt x="54" y="72"/>
                    <a:pt x="54" y="72"/>
                  </a:cubicBezTo>
                  <a:cubicBezTo>
                    <a:pt x="106" y="64"/>
                    <a:pt x="106" y="64"/>
                    <a:pt x="106" y="64"/>
                  </a:cubicBezTo>
                  <a:lnTo>
                    <a:pt x="106" y="114"/>
                  </a:lnTo>
                  <a:close/>
                  <a:moveTo>
                    <a:pt x="182" y="182"/>
                  </a:moveTo>
                  <a:cubicBezTo>
                    <a:pt x="113" y="172"/>
                    <a:pt x="113" y="172"/>
                    <a:pt x="113" y="172"/>
                  </a:cubicBezTo>
                  <a:cubicBezTo>
                    <a:pt x="113" y="121"/>
                    <a:pt x="113" y="121"/>
                    <a:pt x="113" y="121"/>
                  </a:cubicBezTo>
                  <a:cubicBezTo>
                    <a:pt x="182" y="121"/>
                    <a:pt x="182" y="121"/>
                    <a:pt x="182" y="121"/>
                  </a:cubicBezTo>
                  <a:lnTo>
                    <a:pt x="182" y="182"/>
                  </a:lnTo>
                  <a:close/>
                  <a:moveTo>
                    <a:pt x="182" y="114"/>
                  </a:moveTo>
                  <a:cubicBezTo>
                    <a:pt x="113" y="114"/>
                    <a:pt x="113" y="114"/>
                    <a:pt x="113" y="114"/>
                  </a:cubicBezTo>
                  <a:cubicBezTo>
                    <a:pt x="113" y="63"/>
                    <a:pt x="113" y="63"/>
                    <a:pt x="113" y="63"/>
                  </a:cubicBezTo>
                  <a:cubicBezTo>
                    <a:pt x="182" y="53"/>
                    <a:pt x="182" y="53"/>
                    <a:pt x="182" y="53"/>
                  </a:cubicBezTo>
                  <a:lnTo>
                    <a:pt x="182" y="1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p>
              <a:pPr algn="ctr"/>
            </a:p>
          </p:txBody>
        </p:sp>
        <p:sp>
          <p:nvSpPr>
            <p:cNvPr id="30" name="iśḻíḓè"/>
            <p:cNvSpPr/>
            <p:nvPr/>
          </p:nvSpPr>
          <p:spPr bwMode="auto">
            <a:xfrm>
              <a:off x="5209202" y="4541673"/>
              <a:ext cx="394701" cy="394701"/>
            </a:xfrm>
            <a:custGeom>
              <a:avLst/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p>
              <a:pPr algn="ctr"/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2915920" y="929005"/>
            <a:ext cx="4511675" cy="398780"/>
          </a:xfrm>
          <a:prstGeom prst="rect">
            <a:avLst/>
          </a:prstGeom>
          <a:solidFill>
            <a:srgbClr val="C00000">
              <a:alpha val="60000"/>
            </a:srgbClr>
          </a:solidFill>
        </p:spPr>
        <p:txBody>
          <a:bodyPr wrap="none" rtlCol="0">
            <a:spAutoFit/>
          </a:bodyPr>
          <a:p>
            <a:pPr algn="l"/>
            <a:r>
              <a:rPr lang="zh-CN" altLang="en-US" sz="20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特别注意时间节点，不要</a:t>
            </a:r>
            <a:r>
              <a:rPr lang="en-US" altLang="zh-CN" sz="20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“</a:t>
            </a:r>
            <a:r>
              <a:rPr lang="zh-CN" altLang="en-US" sz="20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倒签</a:t>
            </a:r>
            <a:r>
              <a:rPr lang="en-US" altLang="zh-CN" sz="20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”</a:t>
            </a:r>
            <a:r>
              <a:rPr lang="zh-CN" altLang="en-US" sz="20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合同</a:t>
            </a:r>
            <a:endParaRPr lang="en-US" altLang="zh-CN" sz="20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" name="TextBox 22"/>
          <p:cNvSpPr txBox="1"/>
          <p:nvPr/>
        </p:nvSpPr>
        <p:spPr>
          <a:xfrm>
            <a:off x="179388" y="1421130"/>
            <a:ext cx="8786813" cy="19380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 fontAlgn="auto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altLang="en-US" sz="3200" b="1" kern="1200" cap="none" spc="0" normalizeH="0" baseline="0" noProof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感谢您对采购工作的细心和耐心。</a:t>
            </a:r>
            <a:endParaRPr kumimoji="0" altLang="en-US" sz="3200" b="1" kern="1200" cap="none" spc="0" normalizeH="0" baseline="0" noProof="1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R="0" algn="ctr" defTabSz="914400" fontAlgn="auto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altLang="en-US" sz="3200" b="1" kern="1200" cap="none" spc="0" normalizeH="0" baseline="0" noProof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如有问题，请随时联系！</a:t>
            </a:r>
            <a:r>
              <a:rPr kumimoji="0" altLang="en-US" sz="2800" b="1" kern="1200" cap="none" spc="0" normalizeH="0" baseline="0" noProof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尚酷简体" panose="03000509000000000000" pitchFamily="65" charset="-122"/>
                <a:ea typeface="方正尚酷简体" panose="03000509000000000000" pitchFamily="65" charset="-122"/>
                <a:cs typeface="+mn-cs"/>
              </a:rPr>
              <a:t> </a:t>
            </a:r>
            <a:endParaRPr kumimoji="0" altLang="en-US" sz="2800" b="1" kern="1200" cap="none" spc="0" normalizeH="0" baseline="0" noProof="1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尚酷简体" panose="03000509000000000000" pitchFamily="65" charset="-122"/>
              <a:ea typeface="方正尚酷简体" panose="03000509000000000000" pitchFamily="65" charset="-122"/>
              <a:cs typeface="+mn-cs"/>
            </a:endParaRPr>
          </a:p>
          <a:p>
            <a:pPr marR="0" algn="ctr" defTabSz="914400" fontAlgn="auto">
              <a:buClrTx/>
              <a:buSzTx/>
              <a:buFontTx/>
              <a:buNone/>
              <a:defRPr/>
            </a:pPr>
            <a:r>
              <a:rPr kumimoji="0" altLang="en-US" sz="2400" b="1" kern="1200" cap="none" spc="0" normalizeH="0" baseline="0" noProof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尚酷简体" panose="03000509000000000000" pitchFamily="65" charset="-122"/>
                <a:ea typeface="方正尚酷简体" panose="03000509000000000000" pitchFamily="65" charset="-122"/>
                <a:cs typeface="+mn-cs"/>
              </a:rPr>
              <a:t>办公室座机：021-61900755 手机号：13052363870</a:t>
            </a:r>
            <a:endParaRPr kumimoji="0" altLang="en-US" sz="2400" b="1" kern="1200" cap="none" spc="0" normalizeH="0" baseline="0" noProof="1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尚酷简体" panose="03000509000000000000" pitchFamily="65" charset="-122"/>
              <a:ea typeface="方正尚酷简体" panose="03000509000000000000" pitchFamily="65" charset="-122"/>
              <a:cs typeface="+mn-cs"/>
            </a:endParaRPr>
          </a:p>
        </p:txBody>
      </p:sp>
      <p:grpSp>
        <p:nvGrpSpPr>
          <p:cNvPr id="57346" name="组合 49"/>
          <p:cNvGrpSpPr/>
          <p:nvPr/>
        </p:nvGrpSpPr>
        <p:grpSpPr>
          <a:xfrm flipV="1">
            <a:off x="0" y="4643438"/>
            <a:ext cx="9144000" cy="46037"/>
            <a:chOff x="1393865" y="1214428"/>
            <a:chExt cx="1427048" cy="285752"/>
          </a:xfrm>
        </p:grpSpPr>
        <p:sp>
          <p:nvSpPr>
            <p:cNvPr id="51" name="矩形 50"/>
            <p:cNvSpPr/>
            <p:nvPr/>
          </p:nvSpPr>
          <p:spPr>
            <a:xfrm>
              <a:off x="1393865" y="1214428"/>
              <a:ext cx="714267" cy="28575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2106646" y="1214428"/>
              <a:ext cx="714267" cy="28575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57349" name="组合 1"/>
          <p:cNvGrpSpPr/>
          <p:nvPr/>
        </p:nvGrpSpPr>
        <p:grpSpPr>
          <a:xfrm>
            <a:off x="2817813" y="3598863"/>
            <a:ext cx="4984750" cy="1066800"/>
            <a:chOff x="83497" y="-63505"/>
            <a:chExt cx="4984115" cy="1066788"/>
          </a:xfrm>
        </p:grpSpPr>
        <p:grpSp>
          <p:nvGrpSpPr>
            <p:cNvPr id="57350" name="组合 2"/>
            <p:cNvGrpSpPr/>
            <p:nvPr/>
          </p:nvGrpSpPr>
          <p:grpSpPr>
            <a:xfrm>
              <a:off x="83497" y="-63505"/>
              <a:ext cx="4984115" cy="1066788"/>
              <a:chOff x="5155563" y="4101606"/>
              <a:chExt cx="4984115" cy="1066788"/>
            </a:xfrm>
          </p:grpSpPr>
          <p:sp>
            <p:nvSpPr>
              <p:cNvPr id="4" name="TextBox 22"/>
              <p:cNvSpPr txBox="1"/>
              <p:nvPr/>
            </p:nvSpPr>
            <p:spPr>
              <a:xfrm>
                <a:off x="5468979" y="4101606"/>
                <a:ext cx="3523439" cy="7181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R="0" algn="ctr" defTabSz="914400" fontAlgn="auto">
                  <a:lnSpc>
                    <a:spcPts val="6000"/>
                  </a:lnSpc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1" kern="0" cap="none" spc="300" normalizeH="0" baseline="0" noProof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Adobe 黑体 Std R" panose="020B0400000000000000" pitchFamily="34" charset="-122"/>
                    <a:ea typeface="Adobe 黑体 Std R" panose="020B0400000000000000" pitchFamily="34" charset="-122"/>
                    <a:cs typeface="+mn-cs"/>
                  </a:rPr>
                  <a:t>上海海洋大学招</a:t>
                </a:r>
                <a:r>
                  <a:rPr kumimoji="0" altLang="en-US" sz="1400" b="1" kern="0" cap="none" spc="300" normalizeH="0" baseline="0" noProof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Adobe 黑体 Std R" panose="020B0400000000000000" pitchFamily="34" charset="-122"/>
                    <a:ea typeface="Adobe 黑体 Std R" panose="020B0400000000000000" pitchFamily="34" charset="-122"/>
                    <a:cs typeface="+mn-cs"/>
                  </a:rPr>
                  <a:t>投</a:t>
                </a:r>
                <a:r>
                  <a:rPr kumimoji="0" lang="zh-CN" altLang="en-US" sz="1400" b="1" kern="0" cap="none" spc="300" normalizeH="0" baseline="0" noProof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Adobe 黑体 Std R" panose="020B0400000000000000" pitchFamily="34" charset="-122"/>
                    <a:ea typeface="Adobe 黑体 Std R" panose="020B0400000000000000" pitchFamily="34" charset="-122"/>
                    <a:cs typeface="+mn-cs"/>
                  </a:rPr>
                  <a:t>标</a:t>
                </a:r>
                <a:r>
                  <a:rPr kumimoji="0" altLang="en-US" sz="1400" b="1" kern="0" cap="none" spc="300" normalizeH="0" baseline="0" noProof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Adobe 黑体 Std R" panose="020B0400000000000000" pitchFamily="34" charset="-122"/>
                    <a:ea typeface="Adobe 黑体 Std R" panose="020B0400000000000000" pitchFamily="34" charset="-122"/>
                    <a:cs typeface="+mn-cs"/>
                  </a:rPr>
                  <a:t>办公室</a:t>
                </a:r>
                <a:endParaRPr kumimoji="0" lang="zh-CN" altLang="en-US" sz="1400" b="1" kern="0" cap="none" spc="300" normalizeH="0" baseline="0" noProof="1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dobe 黑体 Std R" panose="020B0400000000000000" pitchFamily="34" charset="-122"/>
                  <a:ea typeface="Adobe 黑体 Std R" panose="020B0400000000000000" pitchFamily="34" charset="-122"/>
                  <a:cs typeface="+mn-cs"/>
                </a:endParaRPr>
              </a:p>
            </p:txBody>
          </p:sp>
          <p:grpSp>
            <p:nvGrpSpPr>
              <p:cNvPr id="57352" name="组合 29"/>
              <p:cNvGrpSpPr/>
              <p:nvPr/>
            </p:nvGrpSpPr>
            <p:grpSpPr>
              <a:xfrm>
                <a:off x="5155563" y="4307969"/>
                <a:ext cx="4984115" cy="860425"/>
                <a:chOff x="5155563" y="4307969"/>
                <a:chExt cx="4984115" cy="860425"/>
              </a:xfrm>
            </p:grpSpPr>
            <p:pic>
              <p:nvPicPr>
                <p:cNvPr id="6" name="Picture 5" descr="D:\MY File\【网建】\校标LOGO04.png"/>
                <p:cNvPicPr>
                  <a:picLocks noChangeAspect="1" noChangeArrowheads="1"/>
                </p:cNvPicPr>
                <p:nvPr/>
              </p:nvPicPr>
              <p:blipFill>
                <a:blip r:embed="rId1"/>
                <a:srcRect/>
                <a:stretch>
                  <a:fillRect/>
                </a:stretch>
              </p:blipFill>
              <p:spPr bwMode="auto">
                <a:xfrm>
                  <a:off x="5155563" y="4423865"/>
                  <a:ext cx="519046" cy="504819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</a:effectLst>
              </p:spPr>
            </p:pic>
            <p:sp>
              <p:nvSpPr>
                <p:cNvPr id="7" name="TextBox 267"/>
                <p:cNvSpPr txBox="1"/>
                <p:nvPr/>
              </p:nvSpPr>
              <p:spPr>
                <a:xfrm>
                  <a:off x="5572123" y="4307969"/>
                  <a:ext cx="4567555" cy="86042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marR="0" defTabSz="914400" fontAlgn="auto">
                    <a:lnSpc>
                      <a:spcPts val="6000"/>
                    </a:lnSpc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800" b="1" kern="0" cap="none" spc="300" normalizeH="0" baseline="0" noProof="1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innerShdw blurRad="63500" dist="50800" dir="13500000">
                          <a:prstClr val="black">
                            <a:alpha val="50000"/>
                          </a:prstClr>
                        </a:innerShdw>
                      </a:effectLst>
                      <a:latin typeface="Baskerville Old Face" panose="02020602080505020303" charset="0"/>
                      <a:ea typeface="Adobe 黑体 Std R" panose="020B0400000000000000" pitchFamily="34" charset="-122"/>
                      <a:cs typeface="Vijaya" pitchFamily="34" charset="0"/>
                    </a:rPr>
                    <a:t>SHANGHAI Ocean University Bidding Office</a:t>
                  </a:r>
                  <a:endParaRPr kumimoji="0" lang="zh-CN" altLang="en-US" sz="800" b="1" kern="0" cap="none" spc="300" normalizeH="0" baseline="0" noProof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Baskerville Old Face" panose="02020602080505020303" charset="0"/>
                    <a:ea typeface="Adobe 黑体 Std R" panose="020B0400000000000000" pitchFamily="34" charset="-122"/>
                    <a:cs typeface="Vijaya" pitchFamily="34" charset="0"/>
                  </a:endParaRPr>
                </a:p>
              </p:txBody>
            </p:sp>
          </p:grpSp>
        </p:grpSp>
        <p:cxnSp>
          <p:nvCxnSpPr>
            <p:cNvPr id="8" name="直接连接符 7"/>
            <p:cNvCxnSpPr/>
            <p:nvPr/>
          </p:nvCxnSpPr>
          <p:spPr>
            <a:xfrm>
              <a:off x="602543" y="627049"/>
              <a:ext cx="3073008" cy="1588"/>
            </a:xfrm>
            <a:prstGeom prst="line">
              <a:avLst/>
            </a:prstGeom>
            <a:ln w="1079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7446" name="组合 328"/>
          <p:cNvGrpSpPr/>
          <p:nvPr/>
        </p:nvGrpSpPr>
        <p:grpSpPr>
          <a:xfrm>
            <a:off x="84138" y="-63500"/>
            <a:ext cx="4983162" cy="1066800"/>
            <a:chOff x="83497" y="-63505"/>
            <a:chExt cx="4984115" cy="1066788"/>
          </a:xfrm>
        </p:grpSpPr>
        <p:grpSp>
          <p:nvGrpSpPr>
            <p:cNvPr id="17447" name="组合 262"/>
            <p:cNvGrpSpPr/>
            <p:nvPr/>
          </p:nvGrpSpPr>
          <p:grpSpPr>
            <a:xfrm>
              <a:off x="83497" y="-63505"/>
              <a:ext cx="4984115" cy="1066788"/>
              <a:chOff x="5155563" y="4101606"/>
              <a:chExt cx="4984115" cy="1066788"/>
            </a:xfrm>
          </p:grpSpPr>
          <p:sp>
            <p:nvSpPr>
              <p:cNvPr id="264" name="TextBox 22"/>
              <p:cNvSpPr txBox="1"/>
              <p:nvPr/>
            </p:nvSpPr>
            <p:spPr>
              <a:xfrm>
                <a:off x="5468979" y="4101606"/>
                <a:ext cx="3523439" cy="7181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R="0" algn="ctr" defTabSz="914400" fontAlgn="auto">
                  <a:lnSpc>
                    <a:spcPts val="6000"/>
                  </a:lnSpc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1" kern="0" cap="none" spc="300" normalizeH="0" baseline="0" noProof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Adobe 黑体 Std R" panose="020B0400000000000000" pitchFamily="34" charset="-122"/>
                    <a:ea typeface="Adobe 黑体 Std R" panose="020B0400000000000000" pitchFamily="34" charset="-122"/>
                    <a:cs typeface="+mn-cs"/>
                  </a:rPr>
                  <a:t>上海海洋大学招</a:t>
                </a:r>
                <a:r>
                  <a:rPr kumimoji="0" altLang="en-US" sz="1400" b="1" kern="0" cap="none" spc="300" normalizeH="0" baseline="0" noProof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Adobe 黑体 Std R" panose="020B0400000000000000" pitchFamily="34" charset="-122"/>
                    <a:ea typeface="Adobe 黑体 Std R" panose="020B0400000000000000" pitchFamily="34" charset="-122"/>
                    <a:cs typeface="+mn-cs"/>
                  </a:rPr>
                  <a:t>投</a:t>
                </a:r>
                <a:r>
                  <a:rPr kumimoji="0" lang="zh-CN" altLang="en-US" sz="1400" b="1" kern="0" cap="none" spc="300" normalizeH="0" baseline="0" noProof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Adobe 黑体 Std R" panose="020B0400000000000000" pitchFamily="34" charset="-122"/>
                    <a:ea typeface="Adobe 黑体 Std R" panose="020B0400000000000000" pitchFamily="34" charset="-122"/>
                    <a:cs typeface="+mn-cs"/>
                  </a:rPr>
                  <a:t>标</a:t>
                </a:r>
                <a:r>
                  <a:rPr kumimoji="0" altLang="en-US" sz="1400" b="1" kern="0" cap="none" spc="300" normalizeH="0" baseline="0" noProof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Adobe 黑体 Std R" panose="020B0400000000000000" pitchFamily="34" charset="-122"/>
                    <a:ea typeface="Adobe 黑体 Std R" panose="020B0400000000000000" pitchFamily="34" charset="-122"/>
                    <a:cs typeface="+mn-cs"/>
                  </a:rPr>
                  <a:t>办公室</a:t>
                </a:r>
                <a:endParaRPr kumimoji="0" lang="zh-CN" altLang="en-US" sz="1400" b="1" kern="0" cap="none" spc="300" normalizeH="0" baseline="0" noProof="1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dobe 黑体 Std R" panose="020B0400000000000000" pitchFamily="34" charset="-122"/>
                  <a:ea typeface="Adobe 黑体 Std R" panose="020B0400000000000000" pitchFamily="34" charset="-122"/>
                  <a:cs typeface="+mn-cs"/>
                </a:endParaRPr>
              </a:p>
            </p:txBody>
          </p:sp>
          <p:grpSp>
            <p:nvGrpSpPr>
              <p:cNvPr id="17449" name="组合 29"/>
              <p:cNvGrpSpPr/>
              <p:nvPr/>
            </p:nvGrpSpPr>
            <p:grpSpPr>
              <a:xfrm>
                <a:off x="5155563" y="4307969"/>
                <a:ext cx="4984115" cy="860425"/>
                <a:chOff x="5155563" y="4307969"/>
                <a:chExt cx="4984115" cy="860425"/>
              </a:xfrm>
            </p:grpSpPr>
            <p:pic>
              <p:nvPicPr>
                <p:cNvPr id="266" name="Picture 5" descr="D:\MY File\【网建】\校标LOGO04.png"/>
                <p:cNvPicPr>
                  <a:picLocks noChangeAspect="1" noChangeArrowheads="1"/>
                </p:cNvPicPr>
                <p:nvPr/>
              </p:nvPicPr>
              <p:blipFill>
                <a:blip r:embed="rId1"/>
                <a:srcRect/>
                <a:stretch>
                  <a:fillRect/>
                </a:stretch>
              </p:blipFill>
              <p:spPr bwMode="auto">
                <a:xfrm>
                  <a:off x="5155563" y="4423866"/>
                  <a:ext cx="519211" cy="504819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</a:effectLst>
              </p:spPr>
            </p:pic>
            <p:sp>
              <p:nvSpPr>
                <p:cNvPr id="268" name="TextBox 267"/>
                <p:cNvSpPr txBox="1"/>
                <p:nvPr/>
              </p:nvSpPr>
              <p:spPr>
                <a:xfrm>
                  <a:off x="5572123" y="4307969"/>
                  <a:ext cx="4567555" cy="86042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marR="0" defTabSz="914400" fontAlgn="auto">
                    <a:lnSpc>
                      <a:spcPts val="6000"/>
                    </a:lnSpc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800" b="1" kern="0" cap="none" spc="300" normalizeH="0" baseline="0" noProof="1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innerShdw blurRad="63500" dist="50800" dir="13500000">
                          <a:prstClr val="black">
                            <a:alpha val="50000"/>
                          </a:prstClr>
                        </a:innerShdw>
                      </a:effectLst>
                      <a:latin typeface="Baskerville Old Face" panose="02020602080505020303" charset="0"/>
                      <a:ea typeface="Adobe 黑体 Std R" panose="020B0400000000000000" pitchFamily="34" charset="-122"/>
                      <a:cs typeface="Vijaya" pitchFamily="34" charset="0"/>
                    </a:rPr>
                    <a:t>SHANGHAI Ocean University Bidding Office</a:t>
                  </a:r>
                  <a:endParaRPr kumimoji="0" lang="zh-CN" altLang="en-US" sz="800" b="1" kern="0" cap="none" spc="300" normalizeH="0" baseline="0" noProof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Baskerville Old Face" panose="02020602080505020303" charset="0"/>
                    <a:ea typeface="Adobe 黑体 Std R" panose="020B0400000000000000" pitchFamily="34" charset="-122"/>
                    <a:cs typeface="Vijaya" pitchFamily="34" charset="0"/>
                  </a:endParaRPr>
                </a:p>
              </p:txBody>
            </p:sp>
          </p:grpSp>
        </p:grpSp>
        <p:cxnSp>
          <p:nvCxnSpPr>
            <p:cNvPr id="328" name="直接连接符 327"/>
            <p:cNvCxnSpPr/>
            <p:nvPr/>
          </p:nvCxnSpPr>
          <p:spPr>
            <a:xfrm>
              <a:off x="602708" y="627050"/>
              <a:ext cx="3072400" cy="1587"/>
            </a:xfrm>
            <a:prstGeom prst="line">
              <a:avLst/>
            </a:prstGeom>
            <a:ln w="1079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4856" name="组合 60"/>
          <p:cNvGrpSpPr/>
          <p:nvPr/>
        </p:nvGrpSpPr>
        <p:grpSpPr>
          <a:xfrm>
            <a:off x="571500" y="892175"/>
            <a:ext cx="3114675" cy="536575"/>
            <a:chOff x="736206" y="2902247"/>
            <a:chExt cx="3073794" cy="619018"/>
          </a:xfrm>
        </p:grpSpPr>
        <p:sp>
          <p:nvSpPr>
            <p:cNvPr id="18470" name="Freeform 25"/>
            <p:cNvSpPr/>
            <p:nvPr/>
          </p:nvSpPr>
          <p:spPr>
            <a:xfrm>
              <a:off x="736206" y="2902247"/>
              <a:ext cx="2692794" cy="619018"/>
            </a:xfrm>
            <a:custGeom>
              <a:avLst/>
              <a:gdLst>
                <a:gd name="txL" fmla="*/ 0 w 133"/>
                <a:gd name="txT" fmla="*/ 0 h 51"/>
                <a:gd name="txR" fmla="*/ 133 w 133"/>
                <a:gd name="txB" fmla="*/ 51 h 51"/>
              </a:gdLst>
              <a:ahLst/>
              <a:cxnLst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133" h="51">
                  <a:moveTo>
                    <a:pt x="0" y="21"/>
                  </a:moveTo>
                  <a:cubicBezTo>
                    <a:pt x="44" y="14"/>
                    <a:pt x="89" y="7"/>
                    <a:pt x="133" y="0"/>
                  </a:cubicBezTo>
                  <a:cubicBezTo>
                    <a:pt x="133" y="17"/>
                    <a:pt x="133" y="34"/>
                    <a:pt x="133" y="51"/>
                  </a:cubicBezTo>
                  <a:cubicBezTo>
                    <a:pt x="89" y="51"/>
                    <a:pt x="44" y="51"/>
                    <a:pt x="0" y="51"/>
                  </a:cubicBezTo>
                  <a:cubicBezTo>
                    <a:pt x="0" y="41"/>
                    <a:pt x="0" y="31"/>
                    <a:pt x="0" y="21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000" dir="5400000" sy="-100000" algn="bl" rotWithShape="0"/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华文仿宋" panose="02010600040101010101" pitchFamily="2" charset="-122"/>
                <a:cs typeface="+mn-cs"/>
              </a:endParaRPr>
            </a:p>
          </p:txBody>
        </p:sp>
        <p:sp>
          <p:nvSpPr>
            <p:cNvPr id="18471" name="Freeform 26"/>
            <p:cNvSpPr/>
            <p:nvPr/>
          </p:nvSpPr>
          <p:spPr>
            <a:xfrm>
              <a:off x="3429000" y="2902247"/>
              <a:ext cx="381000" cy="619018"/>
            </a:xfrm>
            <a:custGeom>
              <a:avLst/>
              <a:gdLst>
                <a:gd name="txL" fmla="*/ 0 w 133"/>
                <a:gd name="txT" fmla="*/ 0 h 51"/>
                <a:gd name="txR" fmla="*/ 133 w 133"/>
                <a:gd name="txB" fmla="*/ 51 h 51"/>
              </a:gdLst>
              <a:ahLst/>
              <a:cxnLst>
                <a:cxn ang="0">
                  <a:pos x="1091435947" y="2147483647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1091435947" y="2147483647"/>
                </a:cxn>
                <a:cxn ang="0">
                  <a:pos x="1091435947" y="2147483647"/>
                </a:cxn>
              </a:cxnLst>
              <a:rect l="txL" t="txT" r="txR" b="txB"/>
              <a:pathLst>
                <a:path w="133" h="51">
                  <a:moveTo>
                    <a:pt x="133" y="21"/>
                  </a:moveTo>
                  <a:cubicBezTo>
                    <a:pt x="89" y="14"/>
                    <a:pt x="44" y="7"/>
                    <a:pt x="0" y="0"/>
                  </a:cubicBezTo>
                  <a:cubicBezTo>
                    <a:pt x="0" y="17"/>
                    <a:pt x="0" y="34"/>
                    <a:pt x="0" y="51"/>
                  </a:cubicBezTo>
                  <a:cubicBezTo>
                    <a:pt x="44" y="51"/>
                    <a:pt x="89" y="51"/>
                    <a:pt x="133" y="51"/>
                  </a:cubicBezTo>
                  <a:cubicBezTo>
                    <a:pt x="133" y="41"/>
                    <a:pt x="133" y="31"/>
                    <a:pt x="133" y="21"/>
                  </a:cubicBezTo>
                  <a:close/>
                </a:path>
              </a:pathLst>
            </a:custGeom>
            <a:solidFill>
              <a:srgbClr val="3CB642"/>
            </a:solidFill>
            <a:ln w="95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华文仿宋" panose="02010600040101010101" pitchFamily="2" charset="-122"/>
                <a:cs typeface="+mn-cs"/>
              </a:endParaRPr>
            </a:p>
          </p:txBody>
        </p:sp>
      </p:grpSp>
      <p:sp>
        <p:nvSpPr>
          <p:cNvPr id="29" name="MH_Text_1"/>
          <p:cNvSpPr/>
          <p:nvPr>
            <p:custDataLst>
              <p:tags r:id="rId2"/>
            </p:custDataLst>
          </p:nvPr>
        </p:nvSpPr>
        <p:spPr>
          <a:xfrm>
            <a:off x="554038" y="1117600"/>
            <a:ext cx="2874963" cy="357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9981" tIns="0" rIns="159981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1900" b="0" i="0" u="none" strike="noStrike" kern="1200" cap="none" spc="0" normalizeH="0" baseline="0" noProof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dobe 楷体 Std R" panose="02020400000000000000" pitchFamily="18" charset="-122"/>
                <a:ea typeface="Adobe 楷体 Std R" panose="02020400000000000000" pitchFamily="18" charset="-122"/>
                <a:cs typeface="+mn-cs"/>
                <a:sym typeface="+mn-lt"/>
              </a:rPr>
              <a:t>合同审批流程前期准备</a:t>
            </a:r>
            <a:endParaRPr kumimoji="0" lang="en-US" altLang="zh-CN" sz="1900" b="0" i="0" u="none" strike="noStrike" kern="1200" cap="none" spc="0" normalizeH="0" baseline="0" noProof="1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dobe 楷体 Std R" panose="02020400000000000000" pitchFamily="18" charset="-122"/>
              <a:ea typeface="Adobe 楷体 Std R" panose="02020400000000000000" pitchFamily="18" charset="-122"/>
              <a:cs typeface="+mn-cs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00380" y="1828800"/>
            <a:ext cx="48856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一、填写采购结果，启动合同审批事项。</a:t>
            </a:r>
            <a:endParaRPr lang="zh-CN" altLang="en-US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1250" y="1202055"/>
            <a:ext cx="4115435" cy="178181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045" y="2983865"/>
            <a:ext cx="4104640" cy="216344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507990" y="3507740"/>
            <a:ext cx="3528060" cy="86360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612140" y="2318385"/>
            <a:ext cx="39262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1. 在采购管理系统的</a:t>
            </a:r>
            <a:r>
              <a:rPr lang="zh-CN" altLang="en-US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待办事项</a:t>
            </a:r>
            <a:r>
              <a:rPr lang="zh-CN" altLang="en-US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中找到采购项目的消息，确认已至</a:t>
            </a:r>
            <a:r>
              <a:rPr lang="zh-CN" altLang="en-US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采购执行环节</a:t>
            </a:r>
            <a:endParaRPr lang="zh-CN" altLang="en-US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12140" y="3392805"/>
            <a:ext cx="39262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2</a:t>
            </a:r>
            <a:r>
              <a:rPr lang="zh-CN" altLang="en-US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. 先填写必要的采购信息，然后点击保存。</a:t>
            </a:r>
            <a:endParaRPr lang="zh-CN" altLang="en-US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12140" y="4190365"/>
            <a:ext cx="39262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3</a:t>
            </a:r>
            <a:r>
              <a:rPr lang="zh-CN" altLang="en-US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. 填写签订日期，然后点击保存。</a:t>
            </a:r>
            <a:endParaRPr lang="zh-CN" altLang="en-US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452360" y="4895215"/>
            <a:ext cx="287655" cy="159385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rcRect l="6259" t="-686" r="9485" b="686"/>
          <a:stretch>
            <a:fillRect/>
          </a:stretch>
        </p:blipFill>
        <p:spPr>
          <a:xfrm>
            <a:off x="4572000" y="1410970"/>
            <a:ext cx="4445000" cy="1203960"/>
          </a:xfrm>
          <a:prstGeom prst="rect">
            <a:avLst/>
          </a:prstGeom>
        </p:spPr>
      </p:pic>
      <p:grpSp>
        <p:nvGrpSpPr>
          <p:cNvPr id="17446" name="组合 328"/>
          <p:cNvGrpSpPr/>
          <p:nvPr/>
        </p:nvGrpSpPr>
        <p:grpSpPr>
          <a:xfrm>
            <a:off x="84138" y="-63500"/>
            <a:ext cx="4983162" cy="1066800"/>
            <a:chOff x="83497" y="-63505"/>
            <a:chExt cx="4984115" cy="1066788"/>
          </a:xfrm>
        </p:grpSpPr>
        <p:grpSp>
          <p:nvGrpSpPr>
            <p:cNvPr id="17447" name="组合 262"/>
            <p:cNvGrpSpPr/>
            <p:nvPr/>
          </p:nvGrpSpPr>
          <p:grpSpPr>
            <a:xfrm>
              <a:off x="83497" y="-63505"/>
              <a:ext cx="4984115" cy="1066788"/>
              <a:chOff x="5155563" y="4101606"/>
              <a:chExt cx="4984115" cy="1066788"/>
            </a:xfrm>
          </p:grpSpPr>
          <p:sp>
            <p:nvSpPr>
              <p:cNvPr id="264" name="TextBox 22"/>
              <p:cNvSpPr txBox="1"/>
              <p:nvPr/>
            </p:nvSpPr>
            <p:spPr>
              <a:xfrm>
                <a:off x="5468979" y="4101606"/>
                <a:ext cx="3523439" cy="7181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R="0" algn="ctr" defTabSz="914400" fontAlgn="auto">
                  <a:lnSpc>
                    <a:spcPts val="6000"/>
                  </a:lnSpc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1" kern="0" cap="none" spc="300" normalizeH="0" baseline="0" noProof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Adobe 黑体 Std R" panose="020B0400000000000000" pitchFamily="34" charset="-122"/>
                    <a:ea typeface="Adobe 黑体 Std R" panose="020B0400000000000000" pitchFamily="34" charset="-122"/>
                    <a:cs typeface="+mn-cs"/>
                  </a:rPr>
                  <a:t>上海海洋大学招</a:t>
                </a:r>
                <a:r>
                  <a:rPr kumimoji="0" altLang="en-US" sz="1400" b="1" kern="0" cap="none" spc="300" normalizeH="0" baseline="0" noProof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Adobe 黑体 Std R" panose="020B0400000000000000" pitchFamily="34" charset="-122"/>
                    <a:ea typeface="Adobe 黑体 Std R" panose="020B0400000000000000" pitchFamily="34" charset="-122"/>
                    <a:cs typeface="+mn-cs"/>
                  </a:rPr>
                  <a:t>投</a:t>
                </a:r>
                <a:r>
                  <a:rPr kumimoji="0" lang="zh-CN" altLang="en-US" sz="1400" b="1" kern="0" cap="none" spc="300" normalizeH="0" baseline="0" noProof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Adobe 黑体 Std R" panose="020B0400000000000000" pitchFamily="34" charset="-122"/>
                    <a:ea typeface="Adobe 黑体 Std R" panose="020B0400000000000000" pitchFamily="34" charset="-122"/>
                    <a:cs typeface="+mn-cs"/>
                  </a:rPr>
                  <a:t>标</a:t>
                </a:r>
                <a:r>
                  <a:rPr kumimoji="0" altLang="en-US" sz="1400" b="1" kern="0" cap="none" spc="300" normalizeH="0" baseline="0" noProof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Adobe 黑体 Std R" panose="020B0400000000000000" pitchFamily="34" charset="-122"/>
                    <a:ea typeface="Adobe 黑体 Std R" panose="020B0400000000000000" pitchFamily="34" charset="-122"/>
                    <a:cs typeface="+mn-cs"/>
                  </a:rPr>
                  <a:t>办公室</a:t>
                </a:r>
                <a:endParaRPr kumimoji="0" lang="zh-CN" altLang="en-US" sz="1400" b="1" kern="0" cap="none" spc="300" normalizeH="0" baseline="0" noProof="1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dobe 黑体 Std R" panose="020B0400000000000000" pitchFamily="34" charset="-122"/>
                  <a:ea typeface="Adobe 黑体 Std R" panose="020B0400000000000000" pitchFamily="34" charset="-122"/>
                  <a:cs typeface="+mn-cs"/>
                </a:endParaRPr>
              </a:p>
            </p:txBody>
          </p:sp>
          <p:grpSp>
            <p:nvGrpSpPr>
              <p:cNvPr id="17449" name="组合 29"/>
              <p:cNvGrpSpPr/>
              <p:nvPr/>
            </p:nvGrpSpPr>
            <p:grpSpPr>
              <a:xfrm>
                <a:off x="5155563" y="4307969"/>
                <a:ext cx="4984115" cy="860425"/>
                <a:chOff x="5155563" y="4307969"/>
                <a:chExt cx="4984115" cy="860425"/>
              </a:xfrm>
            </p:grpSpPr>
            <p:pic>
              <p:nvPicPr>
                <p:cNvPr id="266" name="Picture 5" descr="D:\MY File\【网建】\校标LOGO04.png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55563" y="4423866"/>
                  <a:ext cx="519211" cy="504819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</a:effectLst>
              </p:spPr>
            </p:pic>
            <p:sp>
              <p:nvSpPr>
                <p:cNvPr id="268" name="TextBox 267"/>
                <p:cNvSpPr txBox="1"/>
                <p:nvPr/>
              </p:nvSpPr>
              <p:spPr>
                <a:xfrm>
                  <a:off x="5572123" y="4307969"/>
                  <a:ext cx="4567555" cy="86042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marR="0" defTabSz="914400" fontAlgn="auto">
                    <a:lnSpc>
                      <a:spcPts val="6000"/>
                    </a:lnSpc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800" b="1" kern="0" cap="none" spc="300" normalizeH="0" baseline="0" noProof="1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innerShdw blurRad="63500" dist="50800" dir="13500000">
                          <a:prstClr val="black">
                            <a:alpha val="50000"/>
                          </a:prstClr>
                        </a:innerShdw>
                      </a:effectLst>
                      <a:latin typeface="Baskerville Old Face" panose="02020602080505020303" charset="0"/>
                      <a:ea typeface="Adobe 黑体 Std R" panose="020B0400000000000000" pitchFamily="34" charset="-122"/>
                      <a:cs typeface="Vijaya" pitchFamily="34" charset="0"/>
                    </a:rPr>
                    <a:t>SHANGHAI Ocean University Bidding Office</a:t>
                  </a:r>
                  <a:endParaRPr kumimoji="0" lang="zh-CN" altLang="en-US" sz="800" b="1" kern="0" cap="none" spc="300" normalizeH="0" baseline="0" noProof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Baskerville Old Face" panose="02020602080505020303" charset="0"/>
                    <a:ea typeface="Adobe 黑体 Std R" panose="020B0400000000000000" pitchFamily="34" charset="-122"/>
                    <a:cs typeface="Vijaya" pitchFamily="34" charset="0"/>
                  </a:endParaRPr>
                </a:p>
              </p:txBody>
            </p:sp>
          </p:grpSp>
        </p:grpSp>
        <p:cxnSp>
          <p:nvCxnSpPr>
            <p:cNvPr id="328" name="直接连接符 327"/>
            <p:cNvCxnSpPr/>
            <p:nvPr/>
          </p:nvCxnSpPr>
          <p:spPr>
            <a:xfrm>
              <a:off x="602708" y="627050"/>
              <a:ext cx="3072400" cy="1587"/>
            </a:xfrm>
            <a:prstGeom prst="line">
              <a:avLst/>
            </a:prstGeom>
            <a:ln w="1079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4856" name="组合 60"/>
          <p:cNvGrpSpPr/>
          <p:nvPr/>
        </p:nvGrpSpPr>
        <p:grpSpPr>
          <a:xfrm>
            <a:off x="571500" y="892175"/>
            <a:ext cx="3769995" cy="536575"/>
            <a:chOff x="736206" y="2902247"/>
            <a:chExt cx="3073794" cy="619018"/>
          </a:xfrm>
        </p:grpSpPr>
        <p:sp>
          <p:nvSpPr>
            <p:cNvPr id="18470" name="Freeform 25"/>
            <p:cNvSpPr/>
            <p:nvPr/>
          </p:nvSpPr>
          <p:spPr>
            <a:xfrm>
              <a:off x="736206" y="2902247"/>
              <a:ext cx="2692794" cy="619018"/>
            </a:xfrm>
            <a:custGeom>
              <a:avLst/>
              <a:gdLst>
                <a:gd name="txL" fmla="*/ 0 w 133"/>
                <a:gd name="txT" fmla="*/ 0 h 51"/>
                <a:gd name="txR" fmla="*/ 133 w 133"/>
                <a:gd name="txB" fmla="*/ 51 h 51"/>
              </a:gdLst>
              <a:ahLst/>
              <a:cxnLst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133" h="51">
                  <a:moveTo>
                    <a:pt x="0" y="21"/>
                  </a:moveTo>
                  <a:cubicBezTo>
                    <a:pt x="44" y="14"/>
                    <a:pt x="89" y="7"/>
                    <a:pt x="133" y="0"/>
                  </a:cubicBezTo>
                  <a:cubicBezTo>
                    <a:pt x="133" y="17"/>
                    <a:pt x="133" y="34"/>
                    <a:pt x="133" y="51"/>
                  </a:cubicBezTo>
                  <a:cubicBezTo>
                    <a:pt x="89" y="51"/>
                    <a:pt x="44" y="51"/>
                    <a:pt x="0" y="51"/>
                  </a:cubicBezTo>
                  <a:cubicBezTo>
                    <a:pt x="0" y="41"/>
                    <a:pt x="0" y="31"/>
                    <a:pt x="0" y="21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000" dir="5400000" sy="-100000" algn="bl" rotWithShape="0"/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华文仿宋" panose="02010600040101010101" pitchFamily="2" charset="-122"/>
                <a:cs typeface="+mn-cs"/>
              </a:endParaRPr>
            </a:p>
          </p:txBody>
        </p:sp>
        <p:sp>
          <p:nvSpPr>
            <p:cNvPr id="18471" name="Freeform 26"/>
            <p:cNvSpPr/>
            <p:nvPr/>
          </p:nvSpPr>
          <p:spPr>
            <a:xfrm>
              <a:off x="3429000" y="2902247"/>
              <a:ext cx="381000" cy="619018"/>
            </a:xfrm>
            <a:custGeom>
              <a:avLst/>
              <a:gdLst>
                <a:gd name="txL" fmla="*/ 0 w 133"/>
                <a:gd name="txT" fmla="*/ 0 h 51"/>
                <a:gd name="txR" fmla="*/ 133 w 133"/>
                <a:gd name="txB" fmla="*/ 51 h 51"/>
              </a:gdLst>
              <a:ahLst/>
              <a:cxnLst>
                <a:cxn ang="0">
                  <a:pos x="1091435947" y="2147483647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1091435947" y="2147483647"/>
                </a:cxn>
                <a:cxn ang="0">
                  <a:pos x="1091435947" y="2147483647"/>
                </a:cxn>
              </a:cxnLst>
              <a:rect l="txL" t="txT" r="txR" b="txB"/>
              <a:pathLst>
                <a:path w="133" h="51">
                  <a:moveTo>
                    <a:pt x="133" y="21"/>
                  </a:moveTo>
                  <a:cubicBezTo>
                    <a:pt x="89" y="14"/>
                    <a:pt x="44" y="7"/>
                    <a:pt x="0" y="0"/>
                  </a:cubicBezTo>
                  <a:cubicBezTo>
                    <a:pt x="0" y="17"/>
                    <a:pt x="0" y="34"/>
                    <a:pt x="0" y="51"/>
                  </a:cubicBezTo>
                  <a:cubicBezTo>
                    <a:pt x="44" y="51"/>
                    <a:pt x="89" y="51"/>
                    <a:pt x="133" y="51"/>
                  </a:cubicBezTo>
                  <a:cubicBezTo>
                    <a:pt x="133" y="41"/>
                    <a:pt x="133" y="31"/>
                    <a:pt x="133" y="21"/>
                  </a:cubicBezTo>
                  <a:close/>
                </a:path>
              </a:pathLst>
            </a:custGeom>
            <a:solidFill>
              <a:srgbClr val="3CB642"/>
            </a:solidFill>
            <a:ln w="95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华文仿宋" panose="02010600040101010101" pitchFamily="2" charset="-122"/>
                <a:cs typeface="+mn-cs"/>
              </a:endParaRPr>
            </a:p>
          </p:txBody>
        </p:sp>
      </p:grpSp>
      <p:sp>
        <p:nvSpPr>
          <p:cNvPr id="29" name="MH_Text_1"/>
          <p:cNvSpPr/>
          <p:nvPr>
            <p:custDataLst>
              <p:tags r:id="rId3"/>
            </p:custDataLst>
          </p:nvPr>
        </p:nvSpPr>
        <p:spPr>
          <a:xfrm>
            <a:off x="554355" y="1117600"/>
            <a:ext cx="3273425" cy="3575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9981" tIns="0" rIns="159981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1900" b="0" i="0" u="none" strike="noStrike" kern="1200" cap="none" spc="0" normalizeH="0" baseline="0" noProof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dobe 楷体 Std R" panose="02020400000000000000" pitchFamily="18" charset="-122"/>
                <a:ea typeface="Adobe 楷体 Std R" panose="02020400000000000000" pitchFamily="18" charset="-122"/>
                <a:cs typeface="+mn-cs"/>
                <a:sym typeface="+mn-lt"/>
              </a:rPr>
              <a:t>由采购系统跳转到合同系统</a:t>
            </a:r>
            <a:endParaRPr kumimoji="0" lang="zh-CN" sz="1900" b="0" i="0" u="none" strike="noStrike" kern="1200" cap="none" spc="0" normalizeH="0" baseline="0" noProof="1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dobe 楷体 Std R" panose="02020400000000000000" pitchFamily="18" charset="-122"/>
              <a:ea typeface="Adobe 楷体 Std R" panose="02020400000000000000" pitchFamily="18" charset="-122"/>
              <a:cs typeface="+mn-cs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00380" y="1828800"/>
            <a:ext cx="35375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二、进入合同审批系统</a:t>
            </a:r>
            <a:endParaRPr lang="zh-CN" altLang="en-US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067300" y="2283460"/>
            <a:ext cx="1505585" cy="22606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396240" y="2328545"/>
            <a:ext cx="39262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1. 在采购系统的待办事项中，找到采购项目。然后点击</a:t>
            </a:r>
            <a:r>
              <a:rPr lang="en-US" altLang="zh-CN" sz="16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“</a:t>
            </a:r>
            <a:r>
              <a:rPr lang="zh-CN" altLang="en-US" sz="1600" b="1">
                <a:solidFill>
                  <a:srgbClr val="C0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进入合同系统审批</a:t>
            </a:r>
            <a:r>
              <a:rPr lang="en-US" altLang="zh-CN" sz="16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”</a:t>
            </a:r>
            <a:r>
              <a:rPr lang="zh-CN" altLang="en-US" sz="16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。即可跳转至合同审批系统。</a:t>
            </a:r>
            <a:endParaRPr lang="zh-CN" altLang="en-US" sz="160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932045" y="765810"/>
            <a:ext cx="39262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特别注意：</a:t>
            </a:r>
            <a:r>
              <a:rPr sz="1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所用的浏览器推荐使用 </a:t>
            </a:r>
            <a:r>
              <a:rPr sz="16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360 </a:t>
            </a:r>
            <a:r>
              <a:rPr lang="zh-CN" sz="16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浏览器</a:t>
            </a:r>
            <a:r>
              <a:rPr sz="16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的</a:t>
            </a:r>
            <a:r>
              <a:rPr lang="zh-CN" sz="16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极速模式</a:t>
            </a:r>
            <a:r>
              <a:rPr sz="16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、火狐或者谷歌</a:t>
            </a:r>
            <a:r>
              <a:rPr sz="1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。</a:t>
            </a:r>
            <a:endParaRPr sz="16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860040"/>
            <a:ext cx="4445000" cy="2019300"/>
          </a:xfrm>
          <a:prstGeom prst="rect">
            <a:avLst/>
          </a:prstGeom>
        </p:spPr>
      </p:pic>
      <p:sp>
        <p:nvSpPr>
          <p:cNvPr id="14" name="右箭头 13"/>
          <p:cNvSpPr/>
          <p:nvPr/>
        </p:nvSpPr>
        <p:spPr>
          <a:xfrm>
            <a:off x="4041140" y="4011930"/>
            <a:ext cx="513080" cy="380365"/>
          </a:xfrm>
          <a:prstGeom prst="rightArrow">
            <a:avLst>
              <a:gd name="adj1" fmla="val 46851"/>
              <a:gd name="adj2" fmla="val 620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252095" y="3580130"/>
            <a:ext cx="3608705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p"/>
            </a:pPr>
            <a:r>
              <a:rPr lang="zh-CN" altLang="en-US" sz="14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如没有弹出：浏览器的模式或者是弹出对话框未自动设置</a:t>
            </a:r>
            <a:r>
              <a:rPr lang="en-US" altLang="zh-CN" sz="14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“</a:t>
            </a:r>
            <a:r>
              <a:rPr lang="zh-CN" altLang="en-US" sz="14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允许</a:t>
            </a:r>
            <a:r>
              <a:rPr lang="en-US" altLang="zh-CN" sz="14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”</a:t>
            </a:r>
            <a:r>
              <a:rPr lang="zh-CN" altLang="en-US" sz="14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。</a:t>
            </a:r>
            <a:endParaRPr lang="zh-CN" altLang="en-US" sz="140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marL="285750" indent="-285750">
              <a:buFont typeface="Wingdings" panose="05000000000000000000" charset="0"/>
              <a:buChar char="p"/>
            </a:pPr>
            <a:r>
              <a:rPr lang="zh-CN" altLang="en-US" sz="14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如弹出的没有项目名称和项目编号。请关闭弹出界面。重复点击</a:t>
            </a:r>
            <a:r>
              <a:rPr lang="en-US" altLang="zh-CN" sz="14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“</a:t>
            </a:r>
            <a:r>
              <a:rPr lang="zh-CN" altLang="en-US" sz="14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进入合同审批</a:t>
            </a:r>
            <a:r>
              <a:rPr lang="en-US" altLang="zh-CN" sz="14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”</a:t>
            </a:r>
            <a:r>
              <a:rPr lang="zh-CN" altLang="en-US" sz="14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按钮。再次进行操作！</a:t>
            </a:r>
            <a:endParaRPr lang="zh-CN" altLang="en-US" sz="140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79705" y="3435985"/>
            <a:ext cx="3816350" cy="1428750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6156960" y="3435985"/>
            <a:ext cx="694690" cy="17081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9" descr="01-微信图片_20220214213640"/>
          <p:cNvPicPr>
            <a:picLocks noChangeAspect="1"/>
          </p:cNvPicPr>
          <p:nvPr/>
        </p:nvPicPr>
        <p:blipFill>
          <a:blip r:embed="rId1"/>
          <a:srcRect b="9501"/>
          <a:stretch>
            <a:fillRect/>
          </a:stretch>
        </p:blipFill>
        <p:spPr>
          <a:xfrm>
            <a:off x="4572000" y="1117600"/>
            <a:ext cx="4424045" cy="2316480"/>
          </a:xfrm>
          <a:prstGeom prst="rect">
            <a:avLst/>
          </a:prstGeom>
        </p:spPr>
      </p:pic>
      <p:grpSp>
        <p:nvGrpSpPr>
          <p:cNvPr id="17446" name="组合 328"/>
          <p:cNvGrpSpPr/>
          <p:nvPr/>
        </p:nvGrpSpPr>
        <p:grpSpPr>
          <a:xfrm>
            <a:off x="84138" y="-63500"/>
            <a:ext cx="4983162" cy="1066800"/>
            <a:chOff x="83497" y="-63505"/>
            <a:chExt cx="4984115" cy="1066788"/>
          </a:xfrm>
        </p:grpSpPr>
        <p:grpSp>
          <p:nvGrpSpPr>
            <p:cNvPr id="17447" name="组合 262"/>
            <p:cNvGrpSpPr/>
            <p:nvPr/>
          </p:nvGrpSpPr>
          <p:grpSpPr>
            <a:xfrm>
              <a:off x="83497" y="-63505"/>
              <a:ext cx="4984115" cy="1066788"/>
              <a:chOff x="5155563" y="4101606"/>
              <a:chExt cx="4984115" cy="1066788"/>
            </a:xfrm>
          </p:grpSpPr>
          <p:sp>
            <p:nvSpPr>
              <p:cNvPr id="264" name="TextBox 22"/>
              <p:cNvSpPr txBox="1"/>
              <p:nvPr/>
            </p:nvSpPr>
            <p:spPr>
              <a:xfrm>
                <a:off x="5468979" y="4101606"/>
                <a:ext cx="3523439" cy="7181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R="0" algn="ctr" defTabSz="914400" fontAlgn="auto">
                  <a:lnSpc>
                    <a:spcPts val="6000"/>
                  </a:lnSpc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1" kern="0" cap="none" spc="300" normalizeH="0" baseline="0" noProof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Adobe 黑体 Std R" panose="020B0400000000000000" pitchFamily="34" charset="-122"/>
                    <a:ea typeface="Adobe 黑体 Std R" panose="020B0400000000000000" pitchFamily="34" charset="-122"/>
                    <a:cs typeface="+mn-cs"/>
                  </a:rPr>
                  <a:t>上海海洋大学招</a:t>
                </a:r>
                <a:r>
                  <a:rPr kumimoji="0" altLang="en-US" sz="1400" b="1" kern="0" cap="none" spc="300" normalizeH="0" baseline="0" noProof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Adobe 黑体 Std R" panose="020B0400000000000000" pitchFamily="34" charset="-122"/>
                    <a:ea typeface="Adobe 黑体 Std R" panose="020B0400000000000000" pitchFamily="34" charset="-122"/>
                    <a:cs typeface="+mn-cs"/>
                  </a:rPr>
                  <a:t>投</a:t>
                </a:r>
                <a:r>
                  <a:rPr kumimoji="0" lang="zh-CN" altLang="en-US" sz="1400" b="1" kern="0" cap="none" spc="300" normalizeH="0" baseline="0" noProof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Adobe 黑体 Std R" panose="020B0400000000000000" pitchFamily="34" charset="-122"/>
                    <a:ea typeface="Adobe 黑体 Std R" panose="020B0400000000000000" pitchFamily="34" charset="-122"/>
                    <a:cs typeface="+mn-cs"/>
                  </a:rPr>
                  <a:t>标</a:t>
                </a:r>
                <a:r>
                  <a:rPr kumimoji="0" altLang="en-US" sz="1400" b="1" kern="0" cap="none" spc="300" normalizeH="0" baseline="0" noProof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Adobe 黑体 Std R" panose="020B0400000000000000" pitchFamily="34" charset="-122"/>
                    <a:ea typeface="Adobe 黑体 Std R" panose="020B0400000000000000" pitchFamily="34" charset="-122"/>
                    <a:cs typeface="+mn-cs"/>
                  </a:rPr>
                  <a:t>办公室</a:t>
                </a:r>
                <a:endParaRPr kumimoji="0" lang="zh-CN" altLang="en-US" sz="1400" b="1" kern="0" cap="none" spc="300" normalizeH="0" baseline="0" noProof="1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dobe 黑体 Std R" panose="020B0400000000000000" pitchFamily="34" charset="-122"/>
                  <a:ea typeface="Adobe 黑体 Std R" panose="020B0400000000000000" pitchFamily="34" charset="-122"/>
                  <a:cs typeface="+mn-cs"/>
                </a:endParaRPr>
              </a:p>
            </p:txBody>
          </p:sp>
          <p:grpSp>
            <p:nvGrpSpPr>
              <p:cNvPr id="17449" name="组合 29"/>
              <p:cNvGrpSpPr/>
              <p:nvPr/>
            </p:nvGrpSpPr>
            <p:grpSpPr>
              <a:xfrm>
                <a:off x="5155563" y="4307969"/>
                <a:ext cx="4984115" cy="860425"/>
                <a:chOff x="5155563" y="4307969"/>
                <a:chExt cx="4984115" cy="860425"/>
              </a:xfrm>
            </p:grpSpPr>
            <p:pic>
              <p:nvPicPr>
                <p:cNvPr id="266" name="Picture 5" descr="D:\MY File\【网建】\校标LOGO04.png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55563" y="4423866"/>
                  <a:ext cx="519211" cy="504819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</a:effectLst>
              </p:spPr>
            </p:pic>
            <p:sp>
              <p:nvSpPr>
                <p:cNvPr id="268" name="TextBox 267"/>
                <p:cNvSpPr txBox="1"/>
                <p:nvPr/>
              </p:nvSpPr>
              <p:spPr>
                <a:xfrm>
                  <a:off x="5572123" y="4307969"/>
                  <a:ext cx="4567555" cy="86042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marR="0" defTabSz="914400" fontAlgn="auto">
                    <a:lnSpc>
                      <a:spcPts val="6000"/>
                    </a:lnSpc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800" b="1" kern="0" cap="none" spc="300" normalizeH="0" baseline="0" noProof="1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innerShdw blurRad="63500" dist="50800" dir="13500000">
                          <a:prstClr val="black">
                            <a:alpha val="50000"/>
                          </a:prstClr>
                        </a:innerShdw>
                      </a:effectLst>
                      <a:latin typeface="Baskerville Old Face" panose="02020602080505020303" charset="0"/>
                      <a:ea typeface="Adobe 黑体 Std R" panose="020B0400000000000000" pitchFamily="34" charset="-122"/>
                      <a:cs typeface="Vijaya" pitchFamily="34" charset="0"/>
                    </a:rPr>
                    <a:t>SHANGHAI Ocean University Bidding Office</a:t>
                  </a:r>
                  <a:endParaRPr kumimoji="0" lang="zh-CN" altLang="en-US" sz="800" b="1" kern="0" cap="none" spc="300" normalizeH="0" baseline="0" noProof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Baskerville Old Face" panose="02020602080505020303" charset="0"/>
                    <a:ea typeface="Adobe 黑体 Std R" panose="020B0400000000000000" pitchFamily="34" charset="-122"/>
                    <a:cs typeface="Vijaya" pitchFamily="34" charset="0"/>
                  </a:endParaRPr>
                </a:p>
              </p:txBody>
            </p:sp>
          </p:grpSp>
        </p:grpSp>
        <p:cxnSp>
          <p:nvCxnSpPr>
            <p:cNvPr id="328" name="直接连接符 327"/>
            <p:cNvCxnSpPr/>
            <p:nvPr/>
          </p:nvCxnSpPr>
          <p:spPr>
            <a:xfrm>
              <a:off x="602708" y="627050"/>
              <a:ext cx="3072400" cy="1587"/>
            </a:xfrm>
            <a:prstGeom prst="line">
              <a:avLst/>
            </a:prstGeom>
            <a:ln w="1079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4856" name="组合 60"/>
          <p:cNvGrpSpPr/>
          <p:nvPr/>
        </p:nvGrpSpPr>
        <p:grpSpPr>
          <a:xfrm>
            <a:off x="571500" y="892175"/>
            <a:ext cx="2265680" cy="536575"/>
            <a:chOff x="736206" y="2902247"/>
            <a:chExt cx="3073794" cy="619018"/>
          </a:xfrm>
        </p:grpSpPr>
        <p:sp>
          <p:nvSpPr>
            <p:cNvPr id="18470" name="Freeform 25"/>
            <p:cNvSpPr/>
            <p:nvPr/>
          </p:nvSpPr>
          <p:spPr>
            <a:xfrm>
              <a:off x="736206" y="2902247"/>
              <a:ext cx="2692794" cy="619018"/>
            </a:xfrm>
            <a:custGeom>
              <a:avLst/>
              <a:gdLst>
                <a:gd name="txL" fmla="*/ 0 w 133"/>
                <a:gd name="txT" fmla="*/ 0 h 51"/>
                <a:gd name="txR" fmla="*/ 133 w 133"/>
                <a:gd name="txB" fmla="*/ 51 h 51"/>
              </a:gdLst>
              <a:ahLst/>
              <a:cxnLst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133" h="51">
                  <a:moveTo>
                    <a:pt x="0" y="21"/>
                  </a:moveTo>
                  <a:cubicBezTo>
                    <a:pt x="44" y="14"/>
                    <a:pt x="89" y="7"/>
                    <a:pt x="133" y="0"/>
                  </a:cubicBezTo>
                  <a:cubicBezTo>
                    <a:pt x="133" y="17"/>
                    <a:pt x="133" y="34"/>
                    <a:pt x="133" y="51"/>
                  </a:cubicBezTo>
                  <a:cubicBezTo>
                    <a:pt x="89" y="51"/>
                    <a:pt x="44" y="51"/>
                    <a:pt x="0" y="51"/>
                  </a:cubicBezTo>
                  <a:cubicBezTo>
                    <a:pt x="0" y="41"/>
                    <a:pt x="0" y="31"/>
                    <a:pt x="0" y="21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000" dir="5400000" sy="-100000" algn="bl" rotWithShape="0"/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华文仿宋" panose="02010600040101010101" pitchFamily="2" charset="-122"/>
                <a:cs typeface="+mn-cs"/>
              </a:endParaRPr>
            </a:p>
          </p:txBody>
        </p:sp>
        <p:sp>
          <p:nvSpPr>
            <p:cNvPr id="18471" name="Freeform 26"/>
            <p:cNvSpPr/>
            <p:nvPr/>
          </p:nvSpPr>
          <p:spPr>
            <a:xfrm>
              <a:off x="3429000" y="2902247"/>
              <a:ext cx="381000" cy="619018"/>
            </a:xfrm>
            <a:custGeom>
              <a:avLst/>
              <a:gdLst>
                <a:gd name="txL" fmla="*/ 0 w 133"/>
                <a:gd name="txT" fmla="*/ 0 h 51"/>
                <a:gd name="txR" fmla="*/ 133 w 133"/>
                <a:gd name="txB" fmla="*/ 51 h 51"/>
              </a:gdLst>
              <a:ahLst/>
              <a:cxnLst>
                <a:cxn ang="0">
                  <a:pos x="1091435947" y="2147483647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1091435947" y="2147483647"/>
                </a:cxn>
                <a:cxn ang="0">
                  <a:pos x="1091435947" y="2147483647"/>
                </a:cxn>
              </a:cxnLst>
              <a:rect l="txL" t="txT" r="txR" b="txB"/>
              <a:pathLst>
                <a:path w="133" h="51">
                  <a:moveTo>
                    <a:pt x="133" y="21"/>
                  </a:moveTo>
                  <a:cubicBezTo>
                    <a:pt x="89" y="14"/>
                    <a:pt x="44" y="7"/>
                    <a:pt x="0" y="0"/>
                  </a:cubicBezTo>
                  <a:cubicBezTo>
                    <a:pt x="0" y="17"/>
                    <a:pt x="0" y="34"/>
                    <a:pt x="0" y="51"/>
                  </a:cubicBezTo>
                  <a:cubicBezTo>
                    <a:pt x="44" y="51"/>
                    <a:pt x="89" y="51"/>
                    <a:pt x="133" y="51"/>
                  </a:cubicBezTo>
                  <a:cubicBezTo>
                    <a:pt x="133" y="41"/>
                    <a:pt x="133" y="31"/>
                    <a:pt x="133" y="21"/>
                  </a:cubicBezTo>
                  <a:close/>
                </a:path>
              </a:pathLst>
            </a:custGeom>
            <a:solidFill>
              <a:srgbClr val="3CB642"/>
            </a:solidFill>
            <a:ln w="95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华文仿宋" panose="02010600040101010101" pitchFamily="2" charset="-122"/>
                <a:cs typeface="+mn-cs"/>
              </a:endParaRPr>
            </a:p>
          </p:txBody>
        </p:sp>
      </p:grpSp>
      <p:sp>
        <p:nvSpPr>
          <p:cNvPr id="29" name="MH_Text_1"/>
          <p:cNvSpPr/>
          <p:nvPr>
            <p:custDataLst>
              <p:tags r:id="rId3"/>
            </p:custDataLst>
          </p:nvPr>
        </p:nvSpPr>
        <p:spPr>
          <a:xfrm>
            <a:off x="554355" y="1117600"/>
            <a:ext cx="3273425" cy="3575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9981" tIns="0" rIns="159981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1900" b="0" i="0" u="none" strike="noStrike" kern="1200" cap="none" spc="0" normalizeH="0" baseline="0" noProof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dobe 楷体 Std R" panose="02020400000000000000" pitchFamily="18" charset="-122"/>
                <a:ea typeface="Adobe 楷体 Std R" panose="02020400000000000000" pitchFamily="18" charset="-122"/>
                <a:cs typeface="+mn-cs"/>
                <a:sym typeface="+mn-lt"/>
              </a:rPr>
              <a:t>合同系统审批</a:t>
            </a:r>
            <a:endParaRPr kumimoji="0" lang="en-US" altLang="zh-CN" sz="1900" b="0" i="0" u="none" strike="noStrike" kern="1200" cap="none" spc="0" normalizeH="0" baseline="0" noProof="1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dobe 楷体 Std R" panose="02020400000000000000" pitchFamily="18" charset="-122"/>
              <a:ea typeface="Adobe 楷体 Std R" panose="02020400000000000000" pitchFamily="18" charset="-122"/>
              <a:cs typeface="+mn-cs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4355" y="1563370"/>
            <a:ext cx="35375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三、合同类型选择</a:t>
            </a:r>
            <a:endParaRPr lang="zh-CN" altLang="en-US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97510" y="1941195"/>
            <a:ext cx="409257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US" sz="16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1. </a:t>
            </a:r>
            <a:r>
              <a:rPr sz="16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选择合同类型，其他信息已经读取了之前填写的采购系统的信息，此处只需 要选择合同的类型即可。 服务类合同分为:</a:t>
            </a:r>
            <a:endParaRPr sz="160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algn="just"/>
            <a:r>
              <a:rPr sz="16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1）服务单次采购合同；</a:t>
            </a:r>
            <a:endParaRPr sz="160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algn="just"/>
            <a:r>
              <a:rPr sz="16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2）年度服务采购合同；</a:t>
            </a:r>
            <a:endParaRPr sz="160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algn="just"/>
            <a:r>
              <a:rPr sz="16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3）图书出版采购合同</a:t>
            </a:r>
            <a:r>
              <a:rPr lang="zh-CN" sz="16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；</a:t>
            </a:r>
            <a:r>
              <a:rPr sz="16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endParaRPr sz="160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algn="just"/>
            <a:r>
              <a:rPr sz="16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4） 非标准模板合同。 </a:t>
            </a:r>
            <a:endParaRPr sz="160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2095" y="4011930"/>
            <a:ext cx="413004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Ø"/>
            </a:pPr>
            <a:r>
              <a:rPr sz="16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前 3 个都是经过法务办审核的合同模板。后续审批流程相对简洁，推荐采用。 </a:t>
            </a:r>
            <a:endParaRPr sz="160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 marL="285750" indent="-285750">
              <a:buFont typeface="Wingdings" panose="05000000000000000000" charset="0"/>
              <a:buChar char="Ø"/>
            </a:pPr>
            <a:r>
              <a:rPr sz="16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第 4 个非标模板需要自己同步上传可修改的 word 版本合同。</a:t>
            </a:r>
            <a:endParaRPr lang="zh-CN" altLang="en-US" sz="160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220335" y="2051050"/>
            <a:ext cx="2981325" cy="21209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" name="图片 5" descr="微信图片_20220301224311"/>
          <p:cNvPicPr>
            <a:picLocks noChangeAspect="1"/>
          </p:cNvPicPr>
          <p:nvPr/>
        </p:nvPicPr>
        <p:blipFill>
          <a:blip r:embed="rId4"/>
          <a:srcRect t="12773" r="4937" b="23843"/>
          <a:stretch>
            <a:fillRect/>
          </a:stretch>
        </p:blipFill>
        <p:spPr>
          <a:xfrm>
            <a:off x="4572000" y="3641725"/>
            <a:ext cx="4398645" cy="141795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220335" y="4101465"/>
            <a:ext cx="3681730" cy="26289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755765" y="2571750"/>
            <a:ext cx="2214880" cy="3371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16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服务项目采购合同类型</a:t>
            </a:r>
            <a:endParaRPr lang="zh-CN" altLang="en-US" sz="160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552565" y="4587875"/>
            <a:ext cx="2418080" cy="3371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16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信息化项目采购合同类型</a:t>
            </a:r>
            <a:endParaRPr lang="zh-CN" altLang="en-US" sz="160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微信图片_2022030122364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0" y="1347470"/>
            <a:ext cx="4448810" cy="3673475"/>
          </a:xfrm>
          <a:prstGeom prst="rect">
            <a:avLst/>
          </a:prstGeom>
        </p:spPr>
      </p:pic>
      <p:grpSp>
        <p:nvGrpSpPr>
          <p:cNvPr id="17446" name="组合 328"/>
          <p:cNvGrpSpPr/>
          <p:nvPr/>
        </p:nvGrpSpPr>
        <p:grpSpPr>
          <a:xfrm>
            <a:off x="84138" y="-63500"/>
            <a:ext cx="4983162" cy="1066800"/>
            <a:chOff x="83497" y="-63505"/>
            <a:chExt cx="4984115" cy="1066788"/>
          </a:xfrm>
        </p:grpSpPr>
        <p:grpSp>
          <p:nvGrpSpPr>
            <p:cNvPr id="17447" name="组合 262"/>
            <p:cNvGrpSpPr/>
            <p:nvPr/>
          </p:nvGrpSpPr>
          <p:grpSpPr>
            <a:xfrm>
              <a:off x="83497" y="-63505"/>
              <a:ext cx="4984115" cy="1066788"/>
              <a:chOff x="5155563" y="4101606"/>
              <a:chExt cx="4984115" cy="1066788"/>
            </a:xfrm>
          </p:grpSpPr>
          <p:sp>
            <p:nvSpPr>
              <p:cNvPr id="264" name="TextBox 22"/>
              <p:cNvSpPr txBox="1"/>
              <p:nvPr/>
            </p:nvSpPr>
            <p:spPr>
              <a:xfrm>
                <a:off x="5468979" y="4101606"/>
                <a:ext cx="3523439" cy="7181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R="0" algn="ctr" defTabSz="914400" fontAlgn="auto">
                  <a:lnSpc>
                    <a:spcPts val="6000"/>
                  </a:lnSpc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1" kern="0" cap="none" spc="300" normalizeH="0" baseline="0" noProof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Adobe 黑体 Std R" panose="020B0400000000000000" pitchFamily="34" charset="-122"/>
                    <a:ea typeface="Adobe 黑体 Std R" panose="020B0400000000000000" pitchFamily="34" charset="-122"/>
                    <a:cs typeface="+mn-cs"/>
                  </a:rPr>
                  <a:t>上海海洋大学招</a:t>
                </a:r>
                <a:r>
                  <a:rPr kumimoji="0" altLang="en-US" sz="1400" b="1" kern="0" cap="none" spc="300" normalizeH="0" baseline="0" noProof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Adobe 黑体 Std R" panose="020B0400000000000000" pitchFamily="34" charset="-122"/>
                    <a:ea typeface="Adobe 黑体 Std R" panose="020B0400000000000000" pitchFamily="34" charset="-122"/>
                    <a:cs typeface="+mn-cs"/>
                  </a:rPr>
                  <a:t>投</a:t>
                </a:r>
                <a:r>
                  <a:rPr kumimoji="0" lang="zh-CN" altLang="en-US" sz="1400" b="1" kern="0" cap="none" spc="300" normalizeH="0" baseline="0" noProof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Adobe 黑体 Std R" panose="020B0400000000000000" pitchFamily="34" charset="-122"/>
                    <a:ea typeface="Adobe 黑体 Std R" panose="020B0400000000000000" pitchFamily="34" charset="-122"/>
                    <a:cs typeface="+mn-cs"/>
                  </a:rPr>
                  <a:t>标</a:t>
                </a:r>
                <a:r>
                  <a:rPr kumimoji="0" altLang="en-US" sz="1400" b="1" kern="0" cap="none" spc="300" normalizeH="0" baseline="0" noProof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Adobe 黑体 Std R" panose="020B0400000000000000" pitchFamily="34" charset="-122"/>
                    <a:ea typeface="Adobe 黑体 Std R" panose="020B0400000000000000" pitchFamily="34" charset="-122"/>
                    <a:cs typeface="+mn-cs"/>
                  </a:rPr>
                  <a:t>办公室</a:t>
                </a:r>
                <a:endParaRPr kumimoji="0" lang="zh-CN" altLang="en-US" sz="1400" b="1" kern="0" cap="none" spc="300" normalizeH="0" baseline="0" noProof="1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dobe 黑体 Std R" panose="020B0400000000000000" pitchFamily="34" charset="-122"/>
                  <a:ea typeface="Adobe 黑体 Std R" panose="020B0400000000000000" pitchFamily="34" charset="-122"/>
                  <a:cs typeface="+mn-cs"/>
                </a:endParaRPr>
              </a:p>
            </p:txBody>
          </p:sp>
          <p:grpSp>
            <p:nvGrpSpPr>
              <p:cNvPr id="17449" name="组合 29"/>
              <p:cNvGrpSpPr/>
              <p:nvPr/>
            </p:nvGrpSpPr>
            <p:grpSpPr>
              <a:xfrm>
                <a:off x="5155563" y="4307969"/>
                <a:ext cx="4984115" cy="860425"/>
                <a:chOff x="5155563" y="4307969"/>
                <a:chExt cx="4984115" cy="860425"/>
              </a:xfrm>
            </p:grpSpPr>
            <p:pic>
              <p:nvPicPr>
                <p:cNvPr id="266" name="Picture 5" descr="D:\MY File\【网建】\校标LOGO04.png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55563" y="4423866"/>
                  <a:ext cx="519211" cy="504819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</a:effectLst>
              </p:spPr>
            </p:pic>
            <p:sp>
              <p:nvSpPr>
                <p:cNvPr id="268" name="TextBox 267"/>
                <p:cNvSpPr txBox="1"/>
                <p:nvPr/>
              </p:nvSpPr>
              <p:spPr>
                <a:xfrm>
                  <a:off x="5572123" y="4307969"/>
                  <a:ext cx="4567555" cy="86042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marR="0" defTabSz="914400" fontAlgn="auto">
                    <a:lnSpc>
                      <a:spcPts val="6000"/>
                    </a:lnSpc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800" b="1" kern="0" cap="none" spc="300" normalizeH="0" baseline="0" noProof="1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innerShdw blurRad="63500" dist="50800" dir="13500000">
                          <a:prstClr val="black">
                            <a:alpha val="50000"/>
                          </a:prstClr>
                        </a:innerShdw>
                      </a:effectLst>
                      <a:latin typeface="Baskerville Old Face" panose="02020602080505020303" charset="0"/>
                      <a:ea typeface="Adobe 黑体 Std R" panose="020B0400000000000000" pitchFamily="34" charset="-122"/>
                      <a:cs typeface="Vijaya" pitchFamily="34" charset="0"/>
                    </a:rPr>
                    <a:t>SHANGHAI Ocean University Bidding Office</a:t>
                  </a:r>
                  <a:endParaRPr kumimoji="0" lang="zh-CN" altLang="en-US" sz="800" b="1" kern="0" cap="none" spc="300" normalizeH="0" baseline="0" noProof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Baskerville Old Face" panose="02020602080505020303" charset="0"/>
                    <a:ea typeface="Adobe 黑体 Std R" panose="020B0400000000000000" pitchFamily="34" charset="-122"/>
                    <a:cs typeface="Vijaya" pitchFamily="34" charset="0"/>
                  </a:endParaRPr>
                </a:p>
              </p:txBody>
            </p:sp>
          </p:grpSp>
        </p:grpSp>
        <p:cxnSp>
          <p:nvCxnSpPr>
            <p:cNvPr id="328" name="直接连接符 327"/>
            <p:cNvCxnSpPr/>
            <p:nvPr/>
          </p:nvCxnSpPr>
          <p:spPr>
            <a:xfrm>
              <a:off x="602708" y="627050"/>
              <a:ext cx="3072400" cy="1587"/>
            </a:xfrm>
            <a:prstGeom prst="line">
              <a:avLst/>
            </a:prstGeom>
            <a:ln w="1079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4856" name="组合 60"/>
          <p:cNvGrpSpPr/>
          <p:nvPr/>
        </p:nvGrpSpPr>
        <p:grpSpPr>
          <a:xfrm>
            <a:off x="571500" y="892175"/>
            <a:ext cx="2265680" cy="536575"/>
            <a:chOff x="736206" y="2902247"/>
            <a:chExt cx="3073794" cy="619018"/>
          </a:xfrm>
        </p:grpSpPr>
        <p:sp>
          <p:nvSpPr>
            <p:cNvPr id="18470" name="Freeform 25"/>
            <p:cNvSpPr/>
            <p:nvPr/>
          </p:nvSpPr>
          <p:spPr>
            <a:xfrm>
              <a:off x="736206" y="2902247"/>
              <a:ext cx="2692794" cy="619018"/>
            </a:xfrm>
            <a:custGeom>
              <a:avLst/>
              <a:gdLst>
                <a:gd name="txL" fmla="*/ 0 w 133"/>
                <a:gd name="txT" fmla="*/ 0 h 51"/>
                <a:gd name="txR" fmla="*/ 133 w 133"/>
                <a:gd name="txB" fmla="*/ 51 h 51"/>
              </a:gdLst>
              <a:ahLst/>
              <a:cxnLst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133" h="51">
                  <a:moveTo>
                    <a:pt x="0" y="21"/>
                  </a:moveTo>
                  <a:cubicBezTo>
                    <a:pt x="44" y="14"/>
                    <a:pt x="89" y="7"/>
                    <a:pt x="133" y="0"/>
                  </a:cubicBezTo>
                  <a:cubicBezTo>
                    <a:pt x="133" y="17"/>
                    <a:pt x="133" y="34"/>
                    <a:pt x="133" y="51"/>
                  </a:cubicBezTo>
                  <a:cubicBezTo>
                    <a:pt x="89" y="51"/>
                    <a:pt x="44" y="51"/>
                    <a:pt x="0" y="51"/>
                  </a:cubicBezTo>
                  <a:cubicBezTo>
                    <a:pt x="0" y="41"/>
                    <a:pt x="0" y="31"/>
                    <a:pt x="0" y="21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000" dir="5400000" sy="-100000" algn="bl" rotWithShape="0"/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华文仿宋" panose="02010600040101010101" pitchFamily="2" charset="-122"/>
                <a:cs typeface="+mn-cs"/>
              </a:endParaRPr>
            </a:p>
          </p:txBody>
        </p:sp>
        <p:sp>
          <p:nvSpPr>
            <p:cNvPr id="18471" name="Freeform 26"/>
            <p:cNvSpPr/>
            <p:nvPr/>
          </p:nvSpPr>
          <p:spPr>
            <a:xfrm>
              <a:off x="3429000" y="2902247"/>
              <a:ext cx="381000" cy="619018"/>
            </a:xfrm>
            <a:custGeom>
              <a:avLst/>
              <a:gdLst>
                <a:gd name="txL" fmla="*/ 0 w 133"/>
                <a:gd name="txT" fmla="*/ 0 h 51"/>
                <a:gd name="txR" fmla="*/ 133 w 133"/>
                <a:gd name="txB" fmla="*/ 51 h 51"/>
              </a:gdLst>
              <a:ahLst/>
              <a:cxnLst>
                <a:cxn ang="0">
                  <a:pos x="1091435947" y="2147483647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1091435947" y="2147483647"/>
                </a:cxn>
                <a:cxn ang="0">
                  <a:pos x="1091435947" y="2147483647"/>
                </a:cxn>
              </a:cxnLst>
              <a:rect l="txL" t="txT" r="txR" b="txB"/>
              <a:pathLst>
                <a:path w="133" h="51">
                  <a:moveTo>
                    <a:pt x="133" y="21"/>
                  </a:moveTo>
                  <a:cubicBezTo>
                    <a:pt x="89" y="14"/>
                    <a:pt x="44" y="7"/>
                    <a:pt x="0" y="0"/>
                  </a:cubicBezTo>
                  <a:cubicBezTo>
                    <a:pt x="0" y="17"/>
                    <a:pt x="0" y="34"/>
                    <a:pt x="0" y="51"/>
                  </a:cubicBezTo>
                  <a:cubicBezTo>
                    <a:pt x="44" y="51"/>
                    <a:pt x="89" y="51"/>
                    <a:pt x="133" y="51"/>
                  </a:cubicBezTo>
                  <a:cubicBezTo>
                    <a:pt x="133" y="41"/>
                    <a:pt x="133" y="31"/>
                    <a:pt x="133" y="21"/>
                  </a:cubicBezTo>
                  <a:close/>
                </a:path>
              </a:pathLst>
            </a:custGeom>
            <a:solidFill>
              <a:srgbClr val="3CB642"/>
            </a:solidFill>
            <a:ln w="95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华文仿宋" panose="02010600040101010101" pitchFamily="2" charset="-122"/>
                <a:cs typeface="+mn-cs"/>
              </a:endParaRPr>
            </a:p>
          </p:txBody>
        </p:sp>
      </p:grpSp>
      <p:sp>
        <p:nvSpPr>
          <p:cNvPr id="29" name="MH_Text_1"/>
          <p:cNvSpPr/>
          <p:nvPr>
            <p:custDataLst>
              <p:tags r:id="rId3"/>
            </p:custDataLst>
          </p:nvPr>
        </p:nvSpPr>
        <p:spPr>
          <a:xfrm>
            <a:off x="554355" y="1117600"/>
            <a:ext cx="3273425" cy="3575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9981" tIns="0" rIns="159981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1900" b="0" i="0" u="none" strike="noStrike" kern="1200" cap="none" spc="0" normalizeH="0" baseline="0" noProof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dobe 楷体 Std R" panose="02020400000000000000" pitchFamily="18" charset="-122"/>
                <a:ea typeface="Adobe 楷体 Std R" panose="02020400000000000000" pitchFamily="18" charset="-122"/>
                <a:cs typeface="+mn-cs"/>
                <a:sym typeface="+mn-lt"/>
              </a:rPr>
              <a:t>合同系统审批</a:t>
            </a:r>
            <a:endParaRPr kumimoji="0" lang="en-US" altLang="zh-CN" sz="1900" b="0" i="0" u="none" strike="noStrike" kern="1200" cap="none" spc="0" normalizeH="0" baseline="0" noProof="1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dobe 楷体 Std R" panose="02020400000000000000" pitchFamily="18" charset="-122"/>
              <a:ea typeface="Adobe 楷体 Std R" panose="02020400000000000000" pitchFamily="18" charset="-122"/>
              <a:cs typeface="+mn-cs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4355" y="1563370"/>
            <a:ext cx="35375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四</a:t>
            </a:r>
            <a:r>
              <a:rPr lang="en-US" altLang="zh-CN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-1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、模板合同填写</a:t>
            </a:r>
            <a:endParaRPr lang="zh-CN" altLang="en-US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79705" y="2019935"/>
            <a:ext cx="430974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algn="just">
              <a:lnSpc>
                <a:spcPct val="150000"/>
              </a:lnSpc>
              <a:buFont typeface="Wingdings" panose="05000000000000000000" charset="0"/>
              <a:buChar char="p"/>
            </a:pPr>
            <a:r>
              <a:rPr sz="16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选择前 3 种我校合同模板的，申请人填写相关信息，若项目金额大于 15 万则显示采购廉政合同；</a:t>
            </a:r>
            <a:endParaRPr sz="160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charset="0"/>
              <a:buChar char="p"/>
            </a:pPr>
            <a:r>
              <a:rPr sz="16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部分信息根据所选项目自动带出，合计金额需于项目金额保持一致；</a:t>
            </a:r>
            <a:endParaRPr sz="160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charset="0"/>
              <a:buChar char="p"/>
            </a:pPr>
            <a:r>
              <a:rPr sz="16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表格空白处需 要填写完整。选择付款方式后后面内容为必填；</a:t>
            </a:r>
            <a:endParaRPr sz="160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charset="0"/>
              <a:buChar char="p"/>
            </a:pPr>
            <a:r>
              <a:rPr sz="16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点击左上角按钮可进行数据保存,最后提交。</a:t>
            </a:r>
            <a:endParaRPr sz="160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500245" y="1707515"/>
            <a:ext cx="454025" cy="19685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5364480" y="3651885"/>
            <a:ext cx="787400" cy="19685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652135" y="4299585"/>
            <a:ext cx="779145" cy="19685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图片 9" descr="01-微信图片_20220214213640"/>
          <p:cNvPicPr>
            <a:picLocks noChangeAspect="1"/>
          </p:cNvPicPr>
          <p:nvPr/>
        </p:nvPicPr>
        <p:blipFill>
          <a:blip r:embed="rId4"/>
          <a:srcRect l="20166" t="35777" r="19841" b="55889"/>
          <a:stretch>
            <a:fillRect/>
          </a:stretch>
        </p:blipFill>
        <p:spPr>
          <a:xfrm>
            <a:off x="4577715" y="892175"/>
            <a:ext cx="4442460" cy="367030"/>
          </a:xfrm>
          <a:prstGeom prst="rect">
            <a:avLst/>
          </a:prstGeom>
          <a:ln w="22225">
            <a:solidFill>
              <a:srgbClr val="C00000"/>
            </a:solidFill>
          </a:ln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7446" name="组合 328"/>
          <p:cNvGrpSpPr/>
          <p:nvPr/>
        </p:nvGrpSpPr>
        <p:grpSpPr>
          <a:xfrm>
            <a:off x="84138" y="-63500"/>
            <a:ext cx="4983162" cy="1066800"/>
            <a:chOff x="83497" y="-63505"/>
            <a:chExt cx="4984115" cy="1066788"/>
          </a:xfrm>
        </p:grpSpPr>
        <p:grpSp>
          <p:nvGrpSpPr>
            <p:cNvPr id="17447" name="组合 262"/>
            <p:cNvGrpSpPr/>
            <p:nvPr/>
          </p:nvGrpSpPr>
          <p:grpSpPr>
            <a:xfrm>
              <a:off x="83497" y="-63505"/>
              <a:ext cx="4984115" cy="1066788"/>
              <a:chOff x="5155563" y="4101606"/>
              <a:chExt cx="4984115" cy="1066788"/>
            </a:xfrm>
          </p:grpSpPr>
          <p:sp>
            <p:nvSpPr>
              <p:cNvPr id="264" name="TextBox 22"/>
              <p:cNvSpPr txBox="1"/>
              <p:nvPr/>
            </p:nvSpPr>
            <p:spPr>
              <a:xfrm>
                <a:off x="5468979" y="4101606"/>
                <a:ext cx="3523439" cy="7181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R="0" algn="ctr" defTabSz="914400" fontAlgn="auto">
                  <a:lnSpc>
                    <a:spcPts val="6000"/>
                  </a:lnSpc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1" kern="0" cap="none" spc="300" normalizeH="0" baseline="0" noProof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Adobe 黑体 Std R" panose="020B0400000000000000" pitchFamily="34" charset="-122"/>
                    <a:ea typeface="Adobe 黑体 Std R" panose="020B0400000000000000" pitchFamily="34" charset="-122"/>
                    <a:cs typeface="+mn-cs"/>
                  </a:rPr>
                  <a:t>上海海洋大学招</a:t>
                </a:r>
                <a:r>
                  <a:rPr kumimoji="0" altLang="en-US" sz="1400" b="1" kern="0" cap="none" spc="300" normalizeH="0" baseline="0" noProof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Adobe 黑体 Std R" panose="020B0400000000000000" pitchFamily="34" charset="-122"/>
                    <a:ea typeface="Adobe 黑体 Std R" panose="020B0400000000000000" pitchFamily="34" charset="-122"/>
                    <a:cs typeface="+mn-cs"/>
                  </a:rPr>
                  <a:t>投</a:t>
                </a:r>
                <a:r>
                  <a:rPr kumimoji="0" lang="zh-CN" altLang="en-US" sz="1400" b="1" kern="0" cap="none" spc="300" normalizeH="0" baseline="0" noProof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Adobe 黑体 Std R" panose="020B0400000000000000" pitchFamily="34" charset="-122"/>
                    <a:ea typeface="Adobe 黑体 Std R" panose="020B0400000000000000" pitchFamily="34" charset="-122"/>
                    <a:cs typeface="+mn-cs"/>
                  </a:rPr>
                  <a:t>标</a:t>
                </a:r>
                <a:r>
                  <a:rPr kumimoji="0" altLang="en-US" sz="1400" b="1" kern="0" cap="none" spc="300" normalizeH="0" baseline="0" noProof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Adobe 黑体 Std R" panose="020B0400000000000000" pitchFamily="34" charset="-122"/>
                    <a:ea typeface="Adobe 黑体 Std R" panose="020B0400000000000000" pitchFamily="34" charset="-122"/>
                    <a:cs typeface="+mn-cs"/>
                  </a:rPr>
                  <a:t>办公室</a:t>
                </a:r>
                <a:endParaRPr kumimoji="0" lang="zh-CN" altLang="en-US" sz="1400" b="1" kern="0" cap="none" spc="300" normalizeH="0" baseline="0" noProof="1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dobe 黑体 Std R" panose="020B0400000000000000" pitchFamily="34" charset="-122"/>
                  <a:ea typeface="Adobe 黑体 Std R" panose="020B0400000000000000" pitchFamily="34" charset="-122"/>
                  <a:cs typeface="+mn-cs"/>
                </a:endParaRPr>
              </a:p>
            </p:txBody>
          </p:sp>
          <p:grpSp>
            <p:nvGrpSpPr>
              <p:cNvPr id="17449" name="组合 29"/>
              <p:cNvGrpSpPr/>
              <p:nvPr/>
            </p:nvGrpSpPr>
            <p:grpSpPr>
              <a:xfrm>
                <a:off x="5155563" y="4307969"/>
                <a:ext cx="4984115" cy="860425"/>
                <a:chOff x="5155563" y="4307969"/>
                <a:chExt cx="4984115" cy="860425"/>
              </a:xfrm>
            </p:grpSpPr>
            <p:pic>
              <p:nvPicPr>
                <p:cNvPr id="266" name="Picture 5" descr="D:\MY File\【网建】\校标LOGO04.png"/>
                <p:cNvPicPr>
                  <a:picLocks noChangeAspect="1" noChangeArrowheads="1"/>
                </p:cNvPicPr>
                <p:nvPr/>
              </p:nvPicPr>
              <p:blipFill>
                <a:blip r:embed="rId1"/>
                <a:srcRect/>
                <a:stretch>
                  <a:fillRect/>
                </a:stretch>
              </p:blipFill>
              <p:spPr bwMode="auto">
                <a:xfrm>
                  <a:off x="5155563" y="4423866"/>
                  <a:ext cx="519211" cy="504819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</a:effectLst>
              </p:spPr>
            </p:pic>
            <p:sp>
              <p:nvSpPr>
                <p:cNvPr id="268" name="TextBox 267"/>
                <p:cNvSpPr txBox="1"/>
                <p:nvPr/>
              </p:nvSpPr>
              <p:spPr>
                <a:xfrm>
                  <a:off x="5572123" y="4307969"/>
                  <a:ext cx="4567555" cy="86042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marR="0" defTabSz="914400" fontAlgn="auto">
                    <a:lnSpc>
                      <a:spcPts val="6000"/>
                    </a:lnSpc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800" b="1" kern="0" cap="none" spc="300" normalizeH="0" baseline="0" noProof="1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innerShdw blurRad="63500" dist="50800" dir="13500000">
                          <a:prstClr val="black">
                            <a:alpha val="50000"/>
                          </a:prstClr>
                        </a:innerShdw>
                      </a:effectLst>
                      <a:latin typeface="Baskerville Old Face" panose="02020602080505020303" charset="0"/>
                      <a:ea typeface="Adobe 黑体 Std R" panose="020B0400000000000000" pitchFamily="34" charset="-122"/>
                      <a:cs typeface="Vijaya" pitchFamily="34" charset="0"/>
                    </a:rPr>
                    <a:t>SHANGHAI Ocean University Bidding Office</a:t>
                  </a:r>
                  <a:endParaRPr kumimoji="0" lang="zh-CN" altLang="en-US" sz="800" b="1" kern="0" cap="none" spc="300" normalizeH="0" baseline="0" noProof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Baskerville Old Face" panose="02020602080505020303" charset="0"/>
                    <a:ea typeface="Adobe 黑体 Std R" panose="020B0400000000000000" pitchFamily="34" charset="-122"/>
                    <a:cs typeface="Vijaya" pitchFamily="34" charset="0"/>
                  </a:endParaRPr>
                </a:p>
              </p:txBody>
            </p:sp>
          </p:grpSp>
        </p:grpSp>
        <p:cxnSp>
          <p:nvCxnSpPr>
            <p:cNvPr id="328" name="直接连接符 327"/>
            <p:cNvCxnSpPr/>
            <p:nvPr/>
          </p:nvCxnSpPr>
          <p:spPr>
            <a:xfrm>
              <a:off x="602708" y="627050"/>
              <a:ext cx="3072400" cy="1587"/>
            </a:xfrm>
            <a:prstGeom prst="line">
              <a:avLst/>
            </a:prstGeom>
            <a:ln w="1079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4856" name="组合 60"/>
          <p:cNvGrpSpPr/>
          <p:nvPr/>
        </p:nvGrpSpPr>
        <p:grpSpPr>
          <a:xfrm>
            <a:off x="571500" y="892175"/>
            <a:ext cx="2265680" cy="536575"/>
            <a:chOff x="736206" y="2902247"/>
            <a:chExt cx="3073794" cy="619018"/>
          </a:xfrm>
        </p:grpSpPr>
        <p:sp>
          <p:nvSpPr>
            <p:cNvPr id="18470" name="Freeform 25"/>
            <p:cNvSpPr/>
            <p:nvPr/>
          </p:nvSpPr>
          <p:spPr>
            <a:xfrm>
              <a:off x="736206" y="2902247"/>
              <a:ext cx="2692794" cy="619018"/>
            </a:xfrm>
            <a:custGeom>
              <a:avLst/>
              <a:gdLst>
                <a:gd name="txL" fmla="*/ 0 w 133"/>
                <a:gd name="txT" fmla="*/ 0 h 51"/>
                <a:gd name="txR" fmla="*/ 133 w 133"/>
                <a:gd name="txB" fmla="*/ 51 h 51"/>
              </a:gdLst>
              <a:ahLst/>
              <a:cxnLst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133" h="51">
                  <a:moveTo>
                    <a:pt x="0" y="21"/>
                  </a:moveTo>
                  <a:cubicBezTo>
                    <a:pt x="44" y="14"/>
                    <a:pt x="89" y="7"/>
                    <a:pt x="133" y="0"/>
                  </a:cubicBezTo>
                  <a:cubicBezTo>
                    <a:pt x="133" y="17"/>
                    <a:pt x="133" y="34"/>
                    <a:pt x="133" y="51"/>
                  </a:cubicBezTo>
                  <a:cubicBezTo>
                    <a:pt x="89" y="51"/>
                    <a:pt x="44" y="51"/>
                    <a:pt x="0" y="51"/>
                  </a:cubicBezTo>
                  <a:cubicBezTo>
                    <a:pt x="0" y="41"/>
                    <a:pt x="0" y="31"/>
                    <a:pt x="0" y="21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000" dir="5400000" sy="-100000" algn="bl" rotWithShape="0"/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华文仿宋" panose="02010600040101010101" pitchFamily="2" charset="-122"/>
                <a:cs typeface="+mn-cs"/>
              </a:endParaRPr>
            </a:p>
          </p:txBody>
        </p:sp>
        <p:sp>
          <p:nvSpPr>
            <p:cNvPr id="18471" name="Freeform 26"/>
            <p:cNvSpPr/>
            <p:nvPr/>
          </p:nvSpPr>
          <p:spPr>
            <a:xfrm>
              <a:off x="3429000" y="2902247"/>
              <a:ext cx="381000" cy="619018"/>
            </a:xfrm>
            <a:custGeom>
              <a:avLst/>
              <a:gdLst>
                <a:gd name="txL" fmla="*/ 0 w 133"/>
                <a:gd name="txT" fmla="*/ 0 h 51"/>
                <a:gd name="txR" fmla="*/ 133 w 133"/>
                <a:gd name="txB" fmla="*/ 51 h 51"/>
              </a:gdLst>
              <a:ahLst/>
              <a:cxnLst>
                <a:cxn ang="0">
                  <a:pos x="1091435947" y="2147483647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1091435947" y="2147483647"/>
                </a:cxn>
                <a:cxn ang="0">
                  <a:pos x="1091435947" y="2147483647"/>
                </a:cxn>
              </a:cxnLst>
              <a:rect l="txL" t="txT" r="txR" b="txB"/>
              <a:pathLst>
                <a:path w="133" h="51">
                  <a:moveTo>
                    <a:pt x="133" y="21"/>
                  </a:moveTo>
                  <a:cubicBezTo>
                    <a:pt x="89" y="14"/>
                    <a:pt x="44" y="7"/>
                    <a:pt x="0" y="0"/>
                  </a:cubicBezTo>
                  <a:cubicBezTo>
                    <a:pt x="0" y="17"/>
                    <a:pt x="0" y="34"/>
                    <a:pt x="0" y="51"/>
                  </a:cubicBezTo>
                  <a:cubicBezTo>
                    <a:pt x="44" y="51"/>
                    <a:pt x="89" y="51"/>
                    <a:pt x="133" y="51"/>
                  </a:cubicBezTo>
                  <a:cubicBezTo>
                    <a:pt x="133" y="41"/>
                    <a:pt x="133" y="31"/>
                    <a:pt x="133" y="21"/>
                  </a:cubicBezTo>
                  <a:close/>
                </a:path>
              </a:pathLst>
            </a:custGeom>
            <a:solidFill>
              <a:srgbClr val="3CB642"/>
            </a:solidFill>
            <a:ln w="95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华文仿宋" panose="02010600040101010101" pitchFamily="2" charset="-122"/>
                <a:cs typeface="+mn-cs"/>
              </a:endParaRPr>
            </a:p>
          </p:txBody>
        </p:sp>
      </p:grpSp>
      <p:sp>
        <p:nvSpPr>
          <p:cNvPr id="29" name="MH_Text_1"/>
          <p:cNvSpPr/>
          <p:nvPr>
            <p:custDataLst>
              <p:tags r:id="rId2"/>
            </p:custDataLst>
          </p:nvPr>
        </p:nvSpPr>
        <p:spPr>
          <a:xfrm>
            <a:off x="554355" y="1117600"/>
            <a:ext cx="3273425" cy="3575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9981" tIns="0" rIns="159981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1900" b="0" i="0" u="none" strike="noStrike" kern="1200" cap="none" spc="0" normalizeH="0" baseline="0" noProof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dobe 楷体 Std R" panose="02020400000000000000" pitchFamily="18" charset="-122"/>
                <a:ea typeface="Adobe 楷体 Std R" panose="02020400000000000000" pitchFamily="18" charset="-122"/>
                <a:cs typeface="+mn-cs"/>
                <a:sym typeface="+mn-lt"/>
              </a:rPr>
              <a:t>合同系统审批</a:t>
            </a:r>
            <a:endParaRPr kumimoji="0" lang="en-US" altLang="zh-CN" sz="1900" b="0" i="0" u="none" strike="noStrike" kern="1200" cap="none" spc="0" normalizeH="0" baseline="0" noProof="1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dobe 楷体 Std R" panose="02020400000000000000" pitchFamily="18" charset="-122"/>
              <a:ea typeface="Adobe 楷体 Std R" panose="02020400000000000000" pitchFamily="18" charset="-122"/>
              <a:cs typeface="+mn-cs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4355" y="1563370"/>
            <a:ext cx="35375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四</a:t>
            </a:r>
            <a:r>
              <a:rPr lang="en-US" altLang="zh-CN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-2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、非标合同操作</a:t>
            </a:r>
            <a:endParaRPr lang="zh-CN" altLang="en-US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79705" y="2019935"/>
            <a:ext cx="37896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algn="just">
              <a:lnSpc>
                <a:spcPct val="150000"/>
              </a:lnSpc>
              <a:buFont typeface="Wingdings" panose="05000000000000000000" charset="0"/>
              <a:buChar char="p"/>
            </a:pPr>
            <a:r>
              <a:rPr lang="zh-CN" sz="16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只需要将</a:t>
            </a:r>
            <a:r>
              <a:rPr lang="en-US" altLang="zh-CN" sz="16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word</a:t>
            </a:r>
            <a:r>
              <a:rPr lang="zh-CN" altLang="en-US" sz="16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版本的合同上传即可。</a:t>
            </a:r>
            <a:endParaRPr lang="zh-CN" altLang="en-US" sz="160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charset="0"/>
              <a:buChar char="p"/>
            </a:pPr>
            <a:r>
              <a:rPr lang="zh-CN" altLang="en-US" sz="16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大于等于</a:t>
            </a:r>
            <a:r>
              <a:rPr lang="en-US" altLang="zh-CN" sz="16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15</a:t>
            </a:r>
            <a:r>
              <a:rPr lang="zh-CN" altLang="en-US" sz="16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万的项目，界面下面会自动附录廉政合同模板。</a:t>
            </a:r>
            <a:endParaRPr lang="zh-CN" altLang="en-US" sz="160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pic>
        <p:nvPicPr>
          <p:cNvPr id="2" name="图片 1" descr="非标模板上传"/>
          <p:cNvPicPr>
            <a:picLocks noChangeAspect="1"/>
          </p:cNvPicPr>
          <p:nvPr/>
        </p:nvPicPr>
        <p:blipFill>
          <a:blip r:embed="rId3"/>
          <a:srcRect r="18175" b="2531"/>
          <a:stretch>
            <a:fillRect/>
          </a:stretch>
        </p:blipFill>
        <p:spPr>
          <a:xfrm>
            <a:off x="3920490" y="1635760"/>
            <a:ext cx="5116830" cy="253238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508625" y="2283460"/>
            <a:ext cx="2455545" cy="26797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870325" y="1776095"/>
            <a:ext cx="695960" cy="17526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5796280" y="2860040"/>
            <a:ext cx="2849880" cy="30670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14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请在此处自行上传非标合同</a:t>
            </a:r>
            <a:r>
              <a:rPr lang="en-US" altLang="zh-CN" sz="14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word</a:t>
            </a:r>
            <a:r>
              <a:rPr lang="zh-CN" altLang="en-US" sz="14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稿</a:t>
            </a:r>
            <a:endParaRPr lang="zh-CN" altLang="en-US" sz="140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右箭头 6"/>
          <p:cNvSpPr/>
          <p:nvPr/>
        </p:nvSpPr>
        <p:spPr>
          <a:xfrm rot="16200000">
            <a:off x="6876415" y="2628265"/>
            <a:ext cx="288290" cy="144145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 descr="法务办"/>
          <p:cNvPicPr>
            <a:picLocks noChangeAspect="1"/>
          </p:cNvPicPr>
          <p:nvPr/>
        </p:nvPicPr>
        <p:blipFill>
          <a:blip r:embed="rId1"/>
          <a:srcRect b="26409"/>
          <a:stretch>
            <a:fillRect/>
          </a:stretch>
        </p:blipFill>
        <p:spPr>
          <a:xfrm>
            <a:off x="4140200" y="987425"/>
            <a:ext cx="4476750" cy="1086485"/>
          </a:xfrm>
          <a:prstGeom prst="rect">
            <a:avLst/>
          </a:prstGeom>
        </p:spPr>
      </p:pic>
      <p:grpSp>
        <p:nvGrpSpPr>
          <p:cNvPr id="17446" name="组合 328"/>
          <p:cNvGrpSpPr/>
          <p:nvPr/>
        </p:nvGrpSpPr>
        <p:grpSpPr>
          <a:xfrm>
            <a:off x="84138" y="-63500"/>
            <a:ext cx="4983162" cy="1066800"/>
            <a:chOff x="83497" y="-63505"/>
            <a:chExt cx="4984115" cy="1066788"/>
          </a:xfrm>
        </p:grpSpPr>
        <p:grpSp>
          <p:nvGrpSpPr>
            <p:cNvPr id="17447" name="组合 262"/>
            <p:cNvGrpSpPr/>
            <p:nvPr/>
          </p:nvGrpSpPr>
          <p:grpSpPr>
            <a:xfrm>
              <a:off x="83497" y="-63505"/>
              <a:ext cx="4984115" cy="1066788"/>
              <a:chOff x="5155563" y="4101606"/>
              <a:chExt cx="4984115" cy="1066788"/>
            </a:xfrm>
          </p:grpSpPr>
          <p:sp>
            <p:nvSpPr>
              <p:cNvPr id="264" name="TextBox 22"/>
              <p:cNvSpPr txBox="1"/>
              <p:nvPr/>
            </p:nvSpPr>
            <p:spPr>
              <a:xfrm>
                <a:off x="5468979" y="4101606"/>
                <a:ext cx="3523439" cy="7181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R="0" algn="ctr" defTabSz="914400" fontAlgn="auto">
                  <a:lnSpc>
                    <a:spcPts val="6000"/>
                  </a:lnSpc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1" kern="0" cap="none" spc="300" normalizeH="0" baseline="0" noProof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Adobe 黑体 Std R" panose="020B0400000000000000" pitchFamily="34" charset="-122"/>
                    <a:ea typeface="Adobe 黑体 Std R" panose="020B0400000000000000" pitchFamily="34" charset="-122"/>
                    <a:cs typeface="+mn-cs"/>
                  </a:rPr>
                  <a:t>上海海洋大学招</a:t>
                </a:r>
                <a:r>
                  <a:rPr kumimoji="0" altLang="en-US" sz="1400" b="1" kern="0" cap="none" spc="300" normalizeH="0" baseline="0" noProof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Adobe 黑体 Std R" panose="020B0400000000000000" pitchFamily="34" charset="-122"/>
                    <a:ea typeface="Adobe 黑体 Std R" panose="020B0400000000000000" pitchFamily="34" charset="-122"/>
                    <a:cs typeface="+mn-cs"/>
                  </a:rPr>
                  <a:t>投</a:t>
                </a:r>
                <a:r>
                  <a:rPr kumimoji="0" lang="zh-CN" altLang="en-US" sz="1400" b="1" kern="0" cap="none" spc="300" normalizeH="0" baseline="0" noProof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Adobe 黑体 Std R" panose="020B0400000000000000" pitchFamily="34" charset="-122"/>
                    <a:ea typeface="Adobe 黑体 Std R" panose="020B0400000000000000" pitchFamily="34" charset="-122"/>
                    <a:cs typeface="+mn-cs"/>
                  </a:rPr>
                  <a:t>标</a:t>
                </a:r>
                <a:r>
                  <a:rPr kumimoji="0" altLang="en-US" sz="1400" b="1" kern="0" cap="none" spc="300" normalizeH="0" baseline="0" noProof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Adobe 黑体 Std R" panose="020B0400000000000000" pitchFamily="34" charset="-122"/>
                    <a:ea typeface="Adobe 黑体 Std R" panose="020B0400000000000000" pitchFamily="34" charset="-122"/>
                    <a:cs typeface="+mn-cs"/>
                  </a:rPr>
                  <a:t>办公室</a:t>
                </a:r>
                <a:endParaRPr kumimoji="0" lang="zh-CN" altLang="en-US" sz="1400" b="1" kern="0" cap="none" spc="300" normalizeH="0" baseline="0" noProof="1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dobe 黑体 Std R" panose="020B0400000000000000" pitchFamily="34" charset="-122"/>
                  <a:ea typeface="Adobe 黑体 Std R" panose="020B0400000000000000" pitchFamily="34" charset="-122"/>
                  <a:cs typeface="+mn-cs"/>
                </a:endParaRPr>
              </a:p>
            </p:txBody>
          </p:sp>
          <p:grpSp>
            <p:nvGrpSpPr>
              <p:cNvPr id="17449" name="组合 29"/>
              <p:cNvGrpSpPr/>
              <p:nvPr/>
            </p:nvGrpSpPr>
            <p:grpSpPr>
              <a:xfrm>
                <a:off x="5155563" y="4307969"/>
                <a:ext cx="4984115" cy="860425"/>
                <a:chOff x="5155563" y="4307969"/>
                <a:chExt cx="4984115" cy="860425"/>
              </a:xfrm>
            </p:grpSpPr>
            <p:pic>
              <p:nvPicPr>
                <p:cNvPr id="266" name="Picture 5" descr="D:\MY File\【网建】\校标LOGO04.png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55563" y="4423866"/>
                  <a:ext cx="519211" cy="504819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</a:effectLst>
              </p:spPr>
            </p:pic>
            <p:sp>
              <p:nvSpPr>
                <p:cNvPr id="268" name="TextBox 267"/>
                <p:cNvSpPr txBox="1"/>
                <p:nvPr/>
              </p:nvSpPr>
              <p:spPr>
                <a:xfrm>
                  <a:off x="5572123" y="4307969"/>
                  <a:ext cx="4567555" cy="86042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marR="0" defTabSz="914400" fontAlgn="auto">
                    <a:lnSpc>
                      <a:spcPts val="6000"/>
                    </a:lnSpc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800" b="1" kern="0" cap="none" spc="300" normalizeH="0" baseline="0" noProof="1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innerShdw blurRad="63500" dist="50800" dir="13500000">
                          <a:prstClr val="black">
                            <a:alpha val="50000"/>
                          </a:prstClr>
                        </a:innerShdw>
                      </a:effectLst>
                      <a:latin typeface="Baskerville Old Face" panose="02020602080505020303" charset="0"/>
                      <a:ea typeface="Adobe 黑体 Std R" panose="020B0400000000000000" pitchFamily="34" charset="-122"/>
                      <a:cs typeface="Vijaya" pitchFamily="34" charset="0"/>
                    </a:rPr>
                    <a:t>SHANGHAI Ocean University Bidding Office</a:t>
                  </a:r>
                  <a:endParaRPr kumimoji="0" lang="zh-CN" altLang="en-US" sz="800" b="1" kern="0" cap="none" spc="300" normalizeH="0" baseline="0" noProof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Baskerville Old Face" panose="02020602080505020303" charset="0"/>
                    <a:ea typeface="Adobe 黑体 Std R" panose="020B0400000000000000" pitchFamily="34" charset="-122"/>
                    <a:cs typeface="Vijaya" pitchFamily="34" charset="0"/>
                  </a:endParaRPr>
                </a:p>
              </p:txBody>
            </p:sp>
          </p:grpSp>
        </p:grpSp>
        <p:cxnSp>
          <p:nvCxnSpPr>
            <p:cNvPr id="328" name="直接连接符 327"/>
            <p:cNvCxnSpPr/>
            <p:nvPr/>
          </p:nvCxnSpPr>
          <p:spPr>
            <a:xfrm>
              <a:off x="602708" y="627050"/>
              <a:ext cx="3072400" cy="1587"/>
            </a:xfrm>
            <a:prstGeom prst="line">
              <a:avLst/>
            </a:prstGeom>
            <a:ln w="1079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4856" name="组合 60"/>
          <p:cNvGrpSpPr/>
          <p:nvPr/>
        </p:nvGrpSpPr>
        <p:grpSpPr>
          <a:xfrm>
            <a:off x="571500" y="892175"/>
            <a:ext cx="2265680" cy="536575"/>
            <a:chOff x="736206" y="2902247"/>
            <a:chExt cx="3073794" cy="619018"/>
          </a:xfrm>
        </p:grpSpPr>
        <p:sp>
          <p:nvSpPr>
            <p:cNvPr id="18470" name="Freeform 25"/>
            <p:cNvSpPr/>
            <p:nvPr/>
          </p:nvSpPr>
          <p:spPr>
            <a:xfrm>
              <a:off x="736206" y="2902247"/>
              <a:ext cx="2692794" cy="619018"/>
            </a:xfrm>
            <a:custGeom>
              <a:avLst/>
              <a:gdLst>
                <a:gd name="txL" fmla="*/ 0 w 133"/>
                <a:gd name="txT" fmla="*/ 0 h 51"/>
                <a:gd name="txR" fmla="*/ 133 w 133"/>
                <a:gd name="txB" fmla="*/ 51 h 51"/>
              </a:gdLst>
              <a:ahLst/>
              <a:cxnLst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133" h="51">
                  <a:moveTo>
                    <a:pt x="0" y="21"/>
                  </a:moveTo>
                  <a:cubicBezTo>
                    <a:pt x="44" y="14"/>
                    <a:pt x="89" y="7"/>
                    <a:pt x="133" y="0"/>
                  </a:cubicBezTo>
                  <a:cubicBezTo>
                    <a:pt x="133" y="17"/>
                    <a:pt x="133" y="34"/>
                    <a:pt x="133" y="51"/>
                  </a:cubicBezTo>
                  <a:cubicBezTo>
                    <a:pt x="89" y="51"/>
                    <a:pt x="44" y="51"/>
                    <a:pt x="0" y="51"/>
                  </a:cubicBezTo>
                  <a:cubicBezTo>
                    <a:pt x="0" y="41"/>
                    <a:pt x="0" y="31"/>
                    <a:pt x="0" y="21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000" dir="5400000" sy="-100000" algn="bl" rotWithShape="0"/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华文仿宋" panose="02010600040101010101" pitchFamily="2" charset="-122"/>
                <a:cs typeface="+mn-cs"/>
              </a:endParaRPr>
            </a:p>
          </p:txBody>
        </p:sp>
        <p:sp>
          <p:nvSpPr>
            <p:cNvPr id="18471" name="Freeform 26"/>
            <p:cNvSpPr/>
            <p:nvPr/>
          </p:nvSpPr>
          <p:spPr>
            <a:xfrm>
              <a:off x="3429000" y="2902247"/>
              <a:ext cx="381000" cy="619018"/>
            </a:xfrm>
            <a:custGeom>
              <a:avLst/>
              <a:gdLst>
                <a:gd name="txL" fmla="*/ 0 w 133"/>
                <a:gd name="txT" fmla="*/ 0 h 51"/>
                <a:gd name="txR" fmla="*/ 133 w 133"/>
                <a:gd name="txB" fmla="*/ 51 h 51"/>
              </a:gdLst>
              <a:ahLst/>
              <a:cxnLst>
                <a:cxn ang="0">
                  <a:pos x="1091435947" y="2147483647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1091435947" y="2147483647"/>
                </a:cxn>
                <a:cxn ang="0">
                  <a:pos x="1091435947" y="2147483647"/>
                </a:cxn>
              </a:cxnLst>
              <a:rect l="txL" t="txT" r="txR" b="txB"/>
              <a:pathLst>
                <a:path w="133" h="51">
                  <a:moveTo>
                    <a:pt x="133" y="21"/>
                  </a:moveTo>
                  <a:cubicBezTo>
                    <a:pt x="89" y="14"/>
                    <a:pt x="44" y="7"/>
                    <a:pt x="0" y="0"/>
                  </a:cubicBezTo>
                  <a:cubicBezTo>
                    <a:pt x="0" y="17"/>
                    <a:pt x="0" y="34"/>
                    <a:pt x="0" y="51"/>
                  </a:cubicBezTo>
                  <a:cubicBezTo>
                    <a:pt x="44" y="51"/>
                    <a:pt x="89" y="51"/>
                    <a:pt x="133" y="51"/>
                  </a:cubicBezTo>
                  <a:cubicBezTo>
                    <a:pt x="133" y="41"/>
                    <a:pt x="133" y="31"/>
                    <a:pt x="133" y="21"/>
                  </a:cubicBezTo>
                  <a:close/>
                </a:path>
              </a:pathLst>
            </a:custGeom>
            <a:solidFill>
              <a:srgbClr val="3CB642"/>
            </a:solidFill>
            <a:ln w="95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华文仿宋" panose="02010600040101010101" pitchFamily="2" charset="-122"/>
                <a:cs typeface="+mn-cs"/>
              </a:endParaRPr>
            </a:p>
          </p:txBody>
        </p:sp>
      </p:grpSp>
      <p:sp>
        <p:nvSpPr>
          <p:cNvPr id="29" name="MH_Text_1"/>
          <p:cNvSpPr/>
          <p:nvPr>
            <p:custDataLst>
              <p:tags r:id="rId3"/>
            </p:custDataLst>
          </p:nvPr>
        </p:nvSpPr>
        <p:spPr>
          <a:xfrm>
            <a:off x="554355" y="1117600"/>
            <a:ext cx="3273425" cy="3575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9981" tIns="0" rIns="159981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1900" b="0" i="0" u="none" strike="noStrike" kern="1200" cap="none" spc="0" normalizeH="0" baseline="0" noProof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dobe 楷体 Std R" panose="02020400000000000000" pitchFamily="18" charset="-122"/>
                <a:ea typeface="Adobe 楷体 Std R" panose="02020400000000000000" pitchFamily="18" charset="-122"/>
                <a:cs typeface="+mn-cs"/>
                <a:sym typeface="+mn-lt"/>
              </a:rPr>
              <a:t>合同系统审批</a:t>
            </a:r>
            <a:endParaRPr kumimoji="0" lang="en-US" altLang="zh-CN" sz="1900" b="0" i="0" u="none" strike="noStrike" kern="1200" cap="none" spc="0" normalizeH="0" baseline="0" noProof="1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dobe 楷体 Std R" panose="02020400000000000000" pitchFamily="18" charset="-122"/>
              <a:ea typeface="Adobe 楷体 Std R" panose="02020400000000000000" pitchFamily="18" charset="-122"/>
              <a:cs typeface="+mn-cs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4355" y="1563370"/>
            <a:ext cx="35375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五、提交后，进入合同审批流程</a:t>
            </a:r>
            <a:endParaRPr lang="zh-CN" altLang="en-US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83895" y="2139950"/>
            <a:ext cx="717232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algn="just">
              <a:lnSpc>
                <a:spcPct val="150000"/>
              </a:lnSpc>
              <a:buFont typeface="Wingdings" panose="05000000000000000000" charset="0"/>
              <a:buChar char="p"/>
            </a:pPr>
            <a:r>
              <a:rPr lang="zh-CN" sz="16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零星采购合同：经费负责人</a:t>
            </a:r>
            <a:r>
              <a:rPr lang="en-US" altLang="zh-CN" sz="16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+</a:t>
            </a:r>
            <a:r>
              <a:rPr lang="zh-CN" altLang="en-US" sz="16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采购工作小组</a:t>
            </a:r>
            <a:r>
              <a:rPr lang="en-US" altLang="zh-CN" sz="16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+</a:t>
            </a:r>
            <a:r>
              <a:rPr lang="zh-CN" altLang="en-US" sz="16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法务办审核</a:t>
            </a:r>
            <a:r>
              <a:rPr lang="en-US" altLang="zh-CN" sz="16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+</a:t>
            </a:r>
            <a:r>
              <a:rPr lang="zh-CN" altLang="en-US" sz="16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法务办复审</a:t>
            </a:r>
            <a:r>
              <a:rPr lang="en-US" altLang="zh-CN" sz="16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+</a:t>
            </a:r>
            <a:r>
              <a:rPr lang="zh-CN" altLang="en-US" sz="16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采购工作小组复审</a:t>
            </a:r>
            <a:endParaRPr lang="zh-CN" altLang="en-US" sz="160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83895" y="2804160"/>
            <a:ext cx="70250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algn="just">
              <a:lnSpc>
                <a:spcPct val="150000"/>
              </a:lnSpc>
              <a:buFont typeface="Wingdings" panose="05000000000000000000" charset="0"/>
              <a:buChar char="p"/>
            </a:pPr>
            <a:r>
              <a:rPr lang="zh-CN" sz="16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项目采购合同：根据金额不同。经费负责人</a:t>
            </a:r>
            <a:r>
              <a:rPr lang="en-US" altLang="zh-CN" sz="16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+</a:t>
            </a:r>
            <a:r>
              <a:rPr lang="zh-CN" altLang="en-US" sz="16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采购工作小组</a:t>
            </a:r>
            <a:r>
              <a:rPr lang="en-US" altLang="zh-CN" sz="16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+</a:t>
            </a:r>
            <a:r>
              <a:rPr lang="zh-CN" altLang="en-US" sz="16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法务办审核</a:t>
            </a:r>
            <a:r>
              <a:rPr lang="en-US" altLang="zh-CN" sz="16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+</a:t>
            </a:r>
            <a:r>
              <a:rPr lang="zh-CN" altLang="en-US" sz="16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法务办复审</a:t>
            </a:r>
            <a:r>
              <a:rPr lang="en-US" altLang="zh-CN" sz="16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+</a:t>
            </a:r>
            <a:r>
              <a:rPr lang="zh-CN" altLang="en-US" sz="16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采购工作小组复审。</a:t>
            </a:r>
            <a:endParaRPr lang="zh-CN" altLang="en-US" sz="160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99795" y="3634740"/>
            <a:ext cx="5441315" cy="1276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algn="just">
              <a:lnSpc>
                <a:spcPct val="150000"/>
              </a:lnSpc>
              <a:buFont typeface="Wingdings" panose="05000000000000000000" charset="0"/>
              <a:buChar char="u"/>
            </a:pPr>
            <a:r>
              <a:rPr lang="zh-CN" altLang="en-US" sz="14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大于等于</a:t>
            </a:r>
            <a:r>
              <a:rPr lang="en-US" altLang="zh-CN" sz="14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50</a:t>
            </a:r>
            <a:r>
              <a:rPr lang="zh-CN" altLang="en-US" sz="14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万：</a:t>
            </a:r>
            <a:r>
              <a:rPr lang="en-US" altLang="zh-CN" sz="14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</a:t>
            </a:r>
            <a:r>
              <a:rPr lang="zh-CN" altLang="en-US" sz="14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分管职能部门</a:t>
            </a:r>
            <a:r>
              <a:rPr lang="en-US" altLang="zh-CN" sz="14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+</a:t>
            </a:r>
            <a:r>
              <a:rPr lang="zh-CN" altLang="en-US" sz="14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分管校领导</a:t>
            </a:r>
            <a:endParaRPr lang="zh-CN" altLang="en-US" sz="140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charset="0"/>
              <a:buChar char="u"/>
            </a:pPr>
            <a:r>
              <a:rPr lang="zh-CN" altLang="en-US" sz="14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大于等于</a:t>
            </a:r>
            <a:r>
              <a:rPr lang="en-US" altLang="zh-CN" sz="14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100</a:t>
            </a:r>
            <a:r>
              <a:rPr lang="zh-CN" altLang="en-US" sz="14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万：</a:t>
            </a:r>
            <a:r>
              <a:rPr lang="zh-CN" altLang="en-US" sz="14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分管职能部门</a:t>
            </a:r>
            <a:r>
              <a:rPr lang="en-US" altLang="zh-CN" sz="14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+</a:t>
            </a:r>
            <a:r>
              <a:rPr lang="zh-CN" altLang="en-US" sz="14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分管校领导</a:t>
            </a:r>
            <a:r>
              <a:rPr lang="en-US" altLang="zh-CN" sz="14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+</a:t>
            </a:r>
            <a:r>
              <a:rPr lang="zh-CN" altLang="en-US" sz="14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总会计师</a:t>
            </a:r>
            <a:endParaRPr lang="zh-CN" altLang="en-US" sz="140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charset="0"/>
              <a:buChar char="u"/>
            </a:pPr>
            <a:r>
              <a:rPr lang="zh-CN" altLang="en-US" sz="14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大于等于</a:t>
            </a:r>
            <a:r>
              <a:rPr lang="en-US" altLang="zh-CN" sz="14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200</a:t>
            </a:r>
            <a:r>
              <a:rPr lang="zh-CN" altLang="en-US" sz="14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万</a:t>
            </a:r>
            <a:r>
              <a:rPr lang="en-US" altLang="zh-CN" sz="14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: </a:t>
            </a:r>
            <a:r>
              <a:rPr lang="zh-CN" altLang="en-US" sz="14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分管职能部门</a:t>
            </a:r>
            <a:r>
              <a:rPr lang="en-US" altLang="zh-CN" sz="14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+</a:t>
            </a:r>
            <a:r>
              <a:rPr lang="zh-CN" altLang="en-US" sz="14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分管校领导</a:t>
            </a:r>
            <a:r>
              <a:rPr lang="en-US" altLang="zh-CN" sz="14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+</a:t>
            </a:r>
            <a:r>
              <a:rPr lang="zh-CN" altLang="en-US" sz="14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总会计师</a:t>
            </a:r>
            <a:r>
              <a:rPr lang="en-US" altLang="zh-CN" sz="14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+</a:t>
            </a:r>
            <a:r>
              <a:rPr lang="zh-CN" altLang="en-US" sz="14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校长</a:t>
            </a:r>
            <a:endParaRPr lang="zh-CN" altLang="en-US" sz="140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marL="285750" indent="-285750">
              <a:buFont typeface="Wingdings" panose="05000000000000000000" charset="0"/>
              <a:buChar char="u"/>
            </a:pPr>
            <a:endParaRPr lang="zh-CN" altLang="en-US" sz="140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140200" y="1017270"/>
            <a:ext cx="4687570" cy="28638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73220" y="1619885"/>
            <a:ext cx="4916805" cy="1162685"/>
          </a:xfrm>
          <a:prstGeom prst="rect">
            <a:avLst/>
          </a:prstGeom>
        </p:spPr>
      </p:pic>
      <p:grpSp>
        <p:nvGrpSpPr>
          <p:cNvPr id="17446" name="组合 328"/>
          <p:cNvGrpSpPr/>
          <p:nvPr/>
        </p:nvGrpSpPr>
        <p:grpSpPr>
          <a:xfrm>
            <a:off x="84138" y="-63500"/>
            <a:ext cx="4983162" cy="1066800"/>
            <a:chOff x="83497" y="-63505"/>
            <a:chExt cx="4984115" cy="1066788"/>
          </a:xfrm>
        </p:grpSpPr>
        <p:grpSp>
          <p:nvGrpSpPr>
            <p:cNvPr id="17447" name="组合 262"/>
            <p:cNvGrpSpPr/>
            <p:nvPr/>
          </p:nvGrpSpPr>
          <p:grpSpPr>
            <a:xfrm>
              <a:off x="83497" y="-63505"/>
              <a:ext cx="4984115" cy="1066788"/>
              <a:chOff x="5155563" y="4101606"/>
              <a:chExt cx="4984115" cy="1066788"/>
            </a:xfrm>
          </p:grpSpPr>
          <p:sp>
            <p:nvSpPr>
              <p:cNvPr id="264" name="TextBox 22"/>
              <p:cNvSpPr txBox="1"/>
              <p:nvPr/>
            </p:nvSpPr>
            <p:spPr>
              <a:xfrm>
                <a:off x="5468979" y="4101606"/>
                <a:ext cx="3523439" cy="7181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R="0" algn="ctr" defTabSz="914400" fontAlgn="auto">
                  <a:lnSpc>
                    <a:spcPts val="6000"/>
                  </a:lnSpc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1" kern="0" cap="none" spc="300" normalizeH="0" baseline="0" noProof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Adobe 黑体 Std R" panose="020B0400000000000000" pitchFamily="34" charset="-122"/>
                    <a:ea typeface="Adobe 黑体 Std R" panose="020B0400000000000000" pitchFamily="34" charset="-122"/>
                    <a:cs typeface="+mn-cs"/>
                  </a:rPr>
                  <a:t>上海海洋大学招</a:t>
                </a:r>
                <a:r>
                  <a:rPr kumimoji="0" altLang="en-US" sz="1400" b="1" kern="0" cap="none" spc="300" normalizeH="0" baseline="0" noProof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Adobe 黑体 Std R" panose="020B0400000000000000" pitchFamily="34" charset="-122"/>
                    <a:ea typeface="Adobe 黑体 Std R" panose="020B0400000000000000" pitchFamily="34" charset="-122"/>
                    <a:cs typeface="+mn-cs"/>
                  </a:rPr>
                  <a:t>投</a:t>
                </a:r>
                <a:r>
                  <a:rPr kumimoji="0" lang="zh-CN" altLang="en-US" sz="1400" b="1" kern="0" cap="none" spc="300" normalizeH="0" baseline="0" noProof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Adobe 黑体 Std R" panose="020B0400000000000000" pitchFamily="34" charset="-122"/>
                    <a:ea typeface="Adobe 黑体 Std R" panose="020B0400000000000000" pitchFamily="34" charset="-122"/>
                    <a:cs typeface="+mn-cs"/>
                  </a:rPr>
                  <a:t>标</a:t>
                </a:r>
                <a:r>
                  <a:rPr kumimoji="0" altLang="en-US" sz="1400" b="1" kern="0" cap="none" spc="300" normalizeH="0" baseline="0" noProof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Adobe 黑体 Std R" panose="020B0400000000000000" pitchFamily="34" charset="-122"/>
                    <a:ea typeface="Adobe 黑体 Std R" panose="020B0400000000000000" pitchFamily="34" charset="-122"/>
                    <a:cs typeface="+mn-cs"/>
                  </a:rPr>
                  <a:t>办公室</a:t>
                </a:r>
                <a:endParaRPr kumimoji="0" lang="zh-CN" altLang="en-US" sz="1400" b="1" kern="0" cap="none" spc="300" normalizeH="0" baseline="0" noProof="1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dobe 黑体 Std R" panose="020B0400000000000000" pitchFamily="34" charset="-122"/>
                  <a:ea typeface="Adobe 黑体 Std R" panose="020B0400000000000000" pitchFamily="34" charset="-122"/>
                  <a:cs typeface="+mn-cs"/>
                </a:endParaRPr>
              </a:p>
            </p:txBody>
          </p:sp>
          <p:grpSp>
            <p:nvGrpSpPr>
              <p:cNvPr id="17449" name="组合 29"/>
              <p:cNvGrpSpPr/>
              <p:nvPr/>
            </p:nvGrpSpPr>
            <p:grpSpPr>
              <a:xfrm>
                <a:off x="5155563" y="4307969"/>
                <a:ext cx="4984115" cy="860425"/>
                <a:chOff x="5155563" y="4307969"/>
                <a:chExt cx="4984115" cy="860425"/>
              </a:xfrm>
            </p:grpSpPr>
            <p:pic>
              <p:nvPicPr>
                <p:cNvPr id="266" name="Picture 5" descr="D:\MY File\【网建】\校标LOGO04.png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55563" y="4423866"/>
                  <a:ext cx="519211" cy="504819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</a:effectLst>
              </p:spPr>
            </p:pic>
            <p:sp>
              <p:nvSpPr>
                <p:cNvPr id="268" name="TextBox 267"/>
                <p:cNvSpPr txBox="1"/>
                <p:nvPr/>
              </p:nvSpPr>
              <p:spPr>
                <a:xfrm>
                  <a:off x="5572123" y="4307969"/>
                  <a:ext cx="4567555" cy="86042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marR="0" defTabSz="914400" fontAlgn="auto">
                    <a:lnSpc>
                      <a:spcPts val="6000"/>
                    </a:lnSpc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800" b="1" kern="0" cap="none" spc="300" normalizeH="0" baseline="0" noProof="1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innerShdw blurRad="63500" dist="50800" dir="13500000">
                          <a:prstClr val="black">
                            <a:alpha val="50000"/>
                          </a:prstClr>
                        </a:innerShdw>
                      </a:effectLst>
                      <a:latin typeface="Baskerville Old Face" panose="02020602080505020303" charset="0"/>
                      <a:ea typeface="Adobe 黑体 Std R" panose="020B0400000000000000" pitchFamily="34" charset="-122"/>
                      <a:cs typeface="Vijaya" pitchFamily="34" charset="0"/>
                    </a:rPr>
                    <a:t>SHANGHAI Ocean University Bidding Office</a:t>
                  </a:r>
                  <a:endParaRPr kumimoji="0" lang="zh-CN" altLang="en-US" sz="800" b="1" kern="0" cap="none" spc="300" normalizeH="0" baseline="0" noProof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Baskerville Old Face" panose="02020602080505020303" charset="0"/>
                    <a:ea typeface="Adobe 黑体 Std R" panose="020B0400000000000000" pitchFamily="34" charset="-122"/>
                    <a:cs typeface="Vijaya" pitchFamily="34" charset="0"/>
                  </a:endParaRPr>
                </a:p>
              </p:txBody>
            </p:sp>
          </p:grpSp>
        </p:grpSp>
        <p:cxnSp>
          <p:nvCxnSpPr>
            <p:cNvPr id="328" name="直接连接符 327"/>
            <p:cNvCxnSpPr/>
            <p:nvPr/>
          </p:nvCxnSpPr>
          <p:spPr>
            <a:xfrm>
              <a:off x="602708" y="627050"/>
              <a:ext cx="3072400" cy="1587"/>
            </a:xfrm>
            <a:prstGeom prst="line">
              <a:avLst/>
            </a:prstGeom>
            <a:ln w="1079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4856" name="组合 60"/>
          <p:cNvGrpSpPr/>
          <p:nvPr/>
        </p:nvGrpSpPr>
        <p:grpSpPr>
          <a:xfrm>
            <a:off x="571500" y="892175"/>
            <a:ext cx="2566035" cy="536575"/>
            <a:chOff x="736206" y="2902247"/>
            <a:chExt cx="3073794" cy="619018"/>
          </a:xfrm>
        </p:grpSpPr>
        <p:sp>
          <p:nvSpPr>
            <p:cNvPr id="18470" name="Freeform 25"/>
            <p:cNvSpPr/>
            <p:nvPr/>
          </p:nvSpPr>
          <p:spPr>
            <a:xfrm>
              <a:off x="736206" y="2902247"/>
              <a:ext cx="2692794" cy="619018"/>
            </a:xfrm>
            <a:custGeom>
              <a:avLst/>
              <a:gdLst>
                <a:gd name="txL" fmla="*/ 0 w 133"/>
                <a:gd name="txT" fmla="*/ 0 h 51"/>
                <a:gd name="txR" fmla="*/ 133 w 133"/>
                <a:gd name="txB" fmla="*/ 51 h 51"/>
              </a:gdLst>
              <a:ahLst/>
              <a:cxnLst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133" h="51">
                  <a:moveTo>
                    <a:pt x="0" y="21"/>
                  </a:moveTo>
                  <a:cubicBezTo>
                    <a:pt x="44" y="14"/>
                    <a:pt x="89" y="7"/>
                    <a:pt x="133" y="0"/>
                  </a:cubicBezTo>
                  <a:cubicBezTo>
                    <a:pt x="133" y="17"/>
                    <a:pt x="133" y="34"/>
                    <a:pt x="133" y="51"/>
                  </a:cubicBezTo>
                  <a:cubicBezTo>
                    <a:pt x="89" y="51"/>
                    <a:pt x="44" y="51"/>
                    <a:pt x="0" y="51"/>
                  </a:cubicBezTo>
                  <a:cubicBezTo>
                    <a:pt x="0" y="41"/>
                    <a:pt x="0" y="31"/>
                    <a:pt x="0" y="21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000" dir="5400000" sy="-100000" algn="bl" rotWithShape="0"/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华文仿宋" panose="02010600040101010101" pitchFamily="2" charset="-122"/>
                <a:cs typeface="+mn-cs"/>
              </a:endParaRPr>
            </a:p>
          </p:txBody>
        </p:sp>
        <p:sp>
          <p:nvSpPr>
            <p:cNvPr id="18471" name="Freeform 26"/>
            <p:cNvSpPr/>
            <p:nvPr/>
          </p:nvSpPr>
          <p:spPr>
            <a:xfrm>
              <a:off x="3429000" y="2902247"/>
              <a:ext cx="381000" cy="619018"/>
            </a:xfrm>
            <a:custGeom>
              <a:avLst/>
              <a:gdLst>
                <a:gd name="txL" fmla="*/ 0 w 133"/>
                <a:gd name="txT" fmla="*/ 0 h 51"/>
                <a:gd name="txR" fmla="*/ 133 w 133"/>
                <a:gd name="txB" fmla="*/ 51 h 51"/>
              </a:gdLst>
              <a:ahLst/>
              <a:cxnLst>
                <a:cxn ang="0">
                  <a:pos x="1091435947" y="2147483647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1091435947" y="2147483647"/>
                </a:cxn>
                <a:cxn ang="0">
                  <a:pos x="1091435947" y="2147483647"/>
                </a:cxn>
              </a:cxnLst>
              <a:rect l="txL" t="txT" r="txR" b="txB"/>
              <a:pathLst>
                <a:path w="133" h="51">
                  <a:moveTo>
                    <a:pt x="133" y="21"/>
                  </a:moveTo>
                  <a:cubicBezTo>
                    <a:pt x="89" y="14"/>
                    <a:pt x="44" y="7"/>
                    <a:pt x="0" y="0"/>
                  </a:cubicBezTo>
                  <a:cubicBezTo>
                    <a:pt x="0" y="17"/>
                    <a:pt x="0" y="34"/>
                    <a:pt x="0" y="51"/>
                  </a:cubicBezTo>
                  <a:cubicBezTo>
                    <a:pt x="44" y="51"/>
                    <a:pt x="89" y="51"/>
                    <a:pt x="133" y="51"/>
                  </a:cubicBezTo>
                  <a:cubicBezTo>
                    <a:pt x="133" y="41"/>
                    <a:pt x="133" y="31"/>
                    <a:pt x="133" y="21"/>
                  </a:cubicBezTo>
                  <a:close/>
                </a:path>
              </a:pathLst>
            </a:custGeom>
            <a:solidFill>
              <a:srgbClr val="3CB642"/>
            </a:solidFill>
            <a:ln w="95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华文仿宋" panose="02010600040101010101" pitchFamily="2" charset="-122"/>
                <a:cs typeface="+mn-cs"/>
              </a:endParaRPr>
            </a:p>
          </p:txBody>
        </p:sp>
      </p:grpSp>
      <p:sp>
        <p:nvSpPr>
          <p:cNvPr id="29" name="MH_Text_1"/>
          <p:cNvSpPr/>
          <p:nvPr>
            <p:custDataLst>
              <p:tags r:id="rId3"/>
            </p:custDataLst>
          </p:nvPr>
        </p:nvSpPr>
        <p:spPr>
          <a:xfrm>
            <a:off x="554355" y="1117600"/>
            <a:ext cx="3273425" cy="3575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9981" tIns="0" rIns="159981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1900" b="0" i="0" u="none" strike="noStrike" kern="1200" cap="none" spc="0" normalizeH="0" baseline="0" noProof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dobe 楷体 Std R" panose="02020400000000000000" pitchFamily="18" charset="-122"/>
                <a:ea typeface="Adobe 楷体 Std R" panose="02020400000000000000" pitchFamily="18" charset="-122"/>
                <a:cs typeface="+mn-cs"/>
                <a:sym typeface="+mn-lt"/>
              </a:rPr>
              <a:t>合同审批进度查询</a:t>
            </a:r>
            <a:endParaRPr kumimoji="0" lang="en-US" altLang="zh-CN" sz="1900" b="0" i="0" u="none" strike="noStrike" kern="1200" cap="none" spc="0" normalizeH="0" baseline="0" noProof="1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dobe 楷体 Std R" panose="02020400000000000000" pitchFamily="18" charset="-122"/>
              <a:ea typeface="Adobe 楷体 Std R" panose="02020400000000000000" pitchFamily="18" charset="-122"/>
              <a:cs typeface="+mn-cs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4355" y="1563370"/>
            <a:ext cx="35375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六、进度查询</a:t>
            </a:r>
            <a:endParaRPr lang="zh-CN" altLang="en-US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017135" y="2427605"/>
            <a:ext cx="1771650" cy="28638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18440" y="1995805"/>
            <a:ext cx="3945255" cy="1783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zh-CN" altLang="en-US" sz="16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1. 在采购管理系统的</a:t>
            </a:r>
            <a:r>
              <a:rPr lang="zh-CN" altLang="en-US" sz="16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待办事项</a:t>
            </a:r>
            <a:r>
              <a:rPr lang="zh-CN" altLang="en-US" sz="16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中找到采购项目的消息。</a:t>
            </a:r>
            <a:endParaRPr lang="zh-CN" altLang="en-US" sz="160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algn="just"/>
            <a:r>
              <a:rPr lang="en-US" altLang="zh-CN" sz="16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2</a:t>
            </a:r>
            <a:r>
              <a:rPr lang="zh-CN" altLang="en-US" sz="16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. 点击进入页面后，再点击进度查询。</a:t>
            </a:r>
            <a:endParaRPr lang="zh-CN" altLang="en-US" sz="160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 algn="just"/>
            <a:r>
              <a:rPr lang="en-US" sz="16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3.</a:t>
            </a:r>
            <a:r>
              <a:rPr sz="16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进入到网上办事大厅，如图所示。</a:t>
            </a:r>
            <a:endParaRPr sz="160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algn="just"/>
            <a:r>
              <a:rPr sz="16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在个人中心中，找到服务采购合同这一项，即可看到目前的进度。</a:t>
            </a:r>
            <a:endParaRPr sz="160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 algn="just"/>
            <a:r>
              <a:rPr lang="en-US" altLang="zh-CN" sz="1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点击那个“＋”，即可看到审批流程明细。</a:t>
            </a:r>
            <a:endParaRPr lang="en-US" altLang="zh-CN" sz="14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3220" y="2782570"/>
            <a:ext cx="4878070" cy="236093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rcRect t="21608"/>
          <a:stretch>
            <a:fillRect/>
          </a:stretch>
        </p:blipFill>
        <p:spPr>
          <a:xfrm>
            <a:off x="301625" y="3910965"/>
            <a:ext cx="3715385" cy="123253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156325" y="2211705"/>
            <a:ext cx="453390" cy="30670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sz="1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6.1</a:t>
            </a:r>
            <a:endParaRPr lang="en-US" sz="14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956550" y="4803775"/>
            <a:ext cx="453390" cy="30670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sz="1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6.2</a:t>
            </a:r>
            <a:endParaRPr lang="en-US" sz="14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132455" y="4156075"/>
            <a:ext cx="453390" cy="30670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sz="1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6.3</a:t>
            </a:r>
            <a:endParaRPr lang="en-US" sz="14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4185" y="1007745"/>
            <a:ext cx="4855210" cy="1471295"/>
          </a:xfrm>
          <a:prstGeom prst="rect">
            <a:avLst/>
          </a:prstGeom>
        </p:spPr>
      </p:pic>
      <p:grpSp>
        <p:nvGrpSpPr>
          <p:cNvPr id="17446" name="组合 328"/>
          <p:cNvGrpSpPr/>
          <p:nvPr/>
        </p:nvGrpSpPr>
        <p:grpSpPr>
          <a:xfrm>
            <a:off x="84138" y="-63500"/>
            <a:ext cx="4983162" cy="1066800"/>
            <a:chOff x="83497" y="-63505"/>
            <a:chExt cx="4984115" cy="1066788"/>
          </a:xfrm>
        </p:grpSpPr>
        <p:grpSp>
          <p:nvGrpSpPr>
            <p:cNvPr id="17447" name="组合 262"/>
            <p:cNvGrpSpPr/>
            <p:nvPr/>
          </p:nvGrpSpPr>
          <p:grpSpPr>
            <a:xfrm>
              <a:off x="83497" y="-63505"/>
              <a:ext cx="4984115" cy="1066788"/>
              <a:chOff x="5155563" y="4101606"/>
              <a:chExt cx="4984115" cy="1066788"/>
            </a:xfrm>
          </p:grpSpPr>
          <p:sp>
            <p:nvSpPr>
              <p:cNvPr id="264" name="TextBox 22"/>
              <p:cNvSpPr txBox="1"/>
              <p:nvPr/>
            </p:nvSpPr>
            <p:spPr>
              <a:xfrm>
                <a:off x="5468979" y="4101606"/>
                <a:ext cx="3523439" cy="7181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R="0" algn="ctr" defTabSz="914400" fontAlgn="auto">
                  <a:lnSpc>
                    <a:spcPts val="6000"/>
                  </a:lnSpc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1" kern="0" cap="none" spc="300" normalizeH="0" baseline="0" noProof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Adobe 黑体 Std R" panose="020B0400000000000000" pitchFamily="34" charset="-122"/>
                    <a:ea typeface="Adobe 黑体 Std R" panose="020B0400000000000000" pitchFamily="34" charset="-122"/>
                    <a:cs typeface="+mn-cs"/>
                  </a:rPr>
                  <a:t>上海海洋大学招</a:t>
                </a:r>
                <a:r>
                  <a:rPr kumimoji="0" altLang="en-US" sz="1400" b="1" kern="0" cap="none" spc="300" normalizeH="0" baseline="0" noProof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Adobe 黑体 Std R" panose="020B0400000000000000" pitchFamily="34" charset="-122"/>
                    <a:ea typeface="Adobe 黑体 Std R" panose="020B0400000000000000" pitchFamily="34" charset="-122"/>
                    <a:cs typeface="+mn-cs"/>
                  </a:rPr>
                  <a:t>投</a:t>
                </a:r>
                <a:r>
                  <a:rPr kumimoji="0" lang="zh-CN" altLang="en-US" sz="1400" b="1" kern="0" cap="none" spc="300" normalizeH="0" baseline="0" noProof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Adobe 黑体 Std R" panose="020B0400000000000000" pitchFamily="34" charset="-122"/>
                    <a:ea typeface="Adobe 黑体 Std R" panose="020B0400000000000000" pitchFamily="34" charset="-122"/>
                    <a:cs typeface="+mn-cs"/>
                  </a:rPr>
                  <a:t>标</a:t>
                </a:r>
                <a:r>
                  <a:rPr kumimoji="0" altLang="en-US" sz="1400" b="1" kern="0" cap="none" spc="300" normalizeH="0" baseline="0" noProof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Adobe 黑体 Std R" panose="020B0400000000000000" pitchFamily="34" charset="-122"/>
                    <a:ea typeface="Adobe 黑体 Std R" panose="020B0400000000000000" pitchFamily="34" charset="-122"/>
                    <a:cs typeface="+mn-cs"/>
                  </a:rPr>
                  <a:t>办公室</a:t>
                </a:r>
                <a:endParaRPr kumimoji="0" lang="zh-CN" altLang="en-US" sz="1400" b="1" kern="0" cap="none" spc="300" normalizeH="0" baseline="0" noProof="1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dobe 黑体 Std R" panose="020B0400000000000000" pitchFamily="34" charset="-122"/>
                  <a:ea typeface="Adobe 黑体 Std R" panose="020B0400000000000000" pitchFamily="34" charset="-122"/>
                  <a:cs typeface="+mn-cs"/>
                </a:endParaRPr>
              </a:p>
            </p:txBody>
          </p:sp>
          <p:grpSp>
            <p:nvGrpSpPr>
              <p:cNvPr id="17449" name="组合 29"/>
              <p:cNvGrpSpPr/>
              <p:nvPr/>
            </p:nvGrpSpPr>
            <p:grpSpPr>
              <a:xfrm>
                <a:off x="5155563" y="4307969"/>
                <a:ext cx="4984115" cy="860425"/>
                <a:chOff x="5155563" y="4307969"/>
                <a:chExt cx="4984115" cy="860425"/>
              </a:xfrm>
            </p:grpSpPr>
            <p:pic>
              <p:nvPicPr>
                <p:cNvPr id="266" name="Picture 5" descr="D:\MY File\【网建】\校标LOGO04.png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55563" y="4423866"/>
                  <a:ext cx="519211" cy="504819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</a:effectLst>
              </p:spPr>
            </p:pic>
            <p:sp>
              <p:nvSpPr>
                <p:cNvPr id="268" name="TextBox 267"/>
                <p:cNvSpPr txBox="1"/>
                <p:nvPr/>
              </p:nvSpPr>
              <p:spPr>
                <a:xfrm>
                  <a:off x="5572123" y="4307969"/>
                  <a:ext cx="4567555" cy="86042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marR="0" defTabSz="914400" fontAlgn="auto">
                    <a:lnSpc>
                      <a:spcPts val="6000"/>
                    </a:lnSpc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800" b="1" kern="0" cap="none" spc="300" normalizeH="0" baseline="0" noProof="1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innerShdw blurRad="63500" dist="50800" dir="13500000">
                          <a:prstClr val="black">
                            <a:alpha val="50000"/>
                          </a:prstClr>
                        </a:innerShdw>
                      </a:effectLst>
                      <a:latin typeface="Baskerville Old Face" panose="02020602080505020303" charset="0"/>
                      <a:ea typeface="Adobe 黑体 Std R" panose="020B0400000000000000" pitchFamily="34" charset="-122"/>
                      <a:cs typeface="Vijaya" pitchFamily="34" charset="0"/>
                    </a:rPr>
                    <a:t>SHANGHAI Ocean University Bidding Office</a:t>
                  </a:r>
                  <a:endParaRPr kumimoji="0" lang="zh-CN" altLang="en-US" sz="800" b="1" kern="0" cap="none" spc="300" normalizeH="0" baseline="0" noProof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Baskerville Old Face" panose="02020602080505020303" charset="0"/>
                    <a:ea typeface="Adobe 黑体 Std R" panose="020B0400000000000000" pitchFamily="34" charset="-122"/>
                    <a:cs typeface="Vijaya" pitchFamily="34" charset="0"/>
                  </a:endParaRPr>
                </a:p>
              </p:txBody>
            </p:sp>
          </p:grpSp>
        </p:grpSp>
        <p:cxnSp>
          <p:nvCxnSpPr>
            <p:cNvPr id="328" name="直接连接符 327"/>
            <p:cNvCxnSpPr/>
            <p:nvPr/>
          </p:nvCxnSpPr>
          <p:spPr>
            <a:xfrm>
              <a:off x="602708" y="627050"/>
              <a:ext cx="3072400" cy="1587"/>
            </a:xfrm>
            <a:prstGeom prst="line">
              <a:avLst/>
            </a:prstGeom>
            <a:ln w="1079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4856" name="组合 60"/>
          <p:cNvGrpSpPr/>
          <p:nvPr/>
        </p:nvGrpSpPr>
        <p:grpSpPr>
          <a:xfrm>
            <a:off x="571500" y="892175"/>
            <a:ext cx="2566035" cy="536575"/>
            <a:chOff x="736206" y="2902247"/>
            <a:chExt cx="3073794" cy="619018"/>
          </a:xfrm>
        </p:grpSpPr>
        <p:sp>
          <p:nvSpPr>
            <p:cNvPr id="18470" name="Freeform 25"/>
            <p:cNvSpPr/>
            <p:nvPr/>
          </p:nvSpPr>
          <p:spPr>
            <a:xfrm>
              <a:off x="736206" y="2902247"/>
              <a:ext cx="2692794" cy="619018"/>
            </a:xfrm>
            <a:custGeom>
              <a:avLst/>
              <a:gdLst>
                <a:gd name="txL" fmla="*/ 0 w 133"/>
                <a:gd name="txT" fmla="*/ 0 h 51"/>
                <a:gd name="txR" fmla="*/ 133 w 133"/>
                <a:gd name="txB" fmla="*/ 51 h 51"/>
              </a:gdLst>
              <a:ahLst/>
              <a:cxnLst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133" h="51">
                  <a:moveTo>
                    <a:pt x="0" y="21"/>
                  </a:moveTo>
                  <a:cubicBezTo>
                    <a:pt x="44" y="14"/>
                    <a:pt x="89" y="7"/>
                    <a:pt x="133" y="0"/>
                  </a:cubicBezTo>
                  <a:cubicBezTo>
                    <a:pt x="133" y="17"/>
                    <a:pt x="133" y="34"/>
                    <a:pt x="133" y="51"/>
                  </a:cubicBezTo>
                  <a:cubicBezTo>
                    <a:pt x="89" y="51"/>
                    <a:pt x="44" y="51"/>
                    <a:pt x="0" y="51"/>
                  </a:cubicBezTo>
                  <a:cubicBezTo>
                    <a:pt x="0" y="41"/>
                    <a:pt x="0" y="31"/>
                    <a:pt x="0" y="21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000" dir="5400000" sy="-100000" algn="bl" rotWithShape="0"/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华文仿宋" panose="02010600040101010101" pitchFamily="2" charset="-122"/>
                <a:cs typeface="+mn-cs"/>
              </a:endParaRPr>
            </a:p>
          </p:txBody>
        </p:sp>
        <p:sp>
          <p:nvSpPr>
            <p:cNvPr id="18471" name="Freeform 26"/>
            <p:cNvSpPr/>
            <p:nvPr/>
          </p:nvSpPr>
          <p:spPr>
            <a:xfrm>
              <a:off x="3429000" y="2902247"/>
              <a:ext cx="381000" cy="619018"/>
            </a:xfrm>
            <a:custGeom>
              <a:avLst/>
              <a:gdLst>
                <a:gd name="txL" fmla="*/ 0 w 133"/>
                <a:gd name="txT" fmla="*/ 0 h 51"/>
                <a:gd name="txR" fmla="*/ 133 w 133"/>
                <a:gd name="txB" fmla="*/ 51 h 51"/>
              </a:gdLst>
              <a:ahLst/>
              <a:cxnLst>
                <a:cxn ang="0">
                  <a:pos x="1091435947" y="2147483647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1091435947" y="2147483647"/>
                </a:cxn>
                <a:cxn ang="0">
                  <a:pos x="1091435947" y="2147483647"/>
                </a:cxn>
              </a:cxnLst>
              <a:rect l="txL" t="txT" r="txR" b="txB"/>
              <a:pathLst>
                <a:path w="133" h="51">
                  <a:moveTo>
                    <a:pt x="133" y="21"/>
                  </a:moveTo>
                  <a:cubicBezTo>
                    <a:pt x="89" y="14"/>
                    <a:pt x="44" y="7"/>
                    <a:pt x="0" y="0"/>
                  </a:cubicBezTo>
                  <a:cubicBezTo>
                    <a:pt x="0" y="17"/>
                    <a:pt x="0" y="34"/>
                    <a:pt x="0" y="51"/>
                  </a:cubicBezTo>
                  <a:cubicBezTo>
                    <a:pt x="44" y="51"/>
                    <a:pt x="89" y="51"/>
                    <a:pt x="133" y="51"/>
                  </a:cubicBezTo>
                  <a:cubicBezTo>
                    <a:pt x="133" y="41"/>
                    <a:pt x="133" y="31"/>
                    <a:pt x="133" y="21"/>
                  </a:cubicBezTo>
                  <a:close/>
                </a:path>
              </a:pathLst>
            </a:custGeom>
            <a:solidFill>
              <a:srgbClr val="3CB642"/>
            </a:solidFill>
            <a:ln w="95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华文仿宋" panose="02010600040101010101" pitchFamily="2" charset="-122"/>
                <a:cs typeface="+mn-cs"/>
              </a:endParaRPr>
            </a:p>
          </p:txBody>
        </p:sp>
      </p:grpSp>
      <p:sp>
        <p:nvSpPr>
          <p:cNvPr id="29" name="MH_Text_1"/>
          <p:cNvSpPr/>
          <p:nvPr>
            <p:custDataLst>
              <p:tags r:id="rId3"/>
            </p:custDataLst>
          </p:nvPr>
        </p:nvSpPr>
        <p:spPr>
          <a:xfrm>
            <a:off x="554355" y="1117600"/>
            <a:ext cx="3273425" cy="3575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9981" tIns="0" rIns="159981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1900" b="0" i="0" u="none" strike="noStrike" kern="1200" cap="none" spc="0" normalizeH="0" baseline="0" noProof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dobe 楷体 Std R" panose="02020400000000000000" pitchFamily="18" charset="-122"/>
                <a:ea typeface="Adobe 楷体 Std R" panose="02020400000000000000" pitchFamily="18" charset="-122"/>
                <a:cs typeface="+mn-cs"/>
                <a:sym typeface="+mn-lt"/>
              </a:rPr>
              <a:t>合同修改</a:t>
            </a:r>
            <a:endParaRPr kumimoji="0" lang="en-US" altLang="zh-CN" sz="1900" b="0" i="0" u="none" strike="noStrike" kern="1200" cap="none" spc="0" normalizeH="0" baseline="0" noProof="1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dobe 楷体 Std R" panose="02020400000000000000" pitchFamily="18" charset="-122"/>
              <a:ea typeface="Adobe 楷体 Std R" panose="02020400000000000000" pitchFamily="18" charset="-122"/>
              <a:cs typeface="+mn-cs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4355" y="1563370"/>
            <a:ext cx="35375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七、根据合同审批内容进行修改</a:t>
            </a:r>
            <a:endParaRPr lang="zh-CN" altLang="en-US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436235" y="1931670"/>
            <a:ext cx="2110105" cy="26225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18440" y="1995805"/>
            <a:ext cx="394525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zh-CN" altLang="en-US" sz="14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1. 合同流转过程中会根据审核人的意见，需要对合同进行修改。 此时请在注意采购管理系统的待办事项中，会出现以“【</a:t>
            </a:r>
            <a:r>
              <a:rPr lang="zh-CN" altLang="en-US" sz="14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仿宋" panose="02010609060101010101" charset="-122"/>
              </a:rPr>
              <a:t>合同系统</a:t>
            </a:r>
            <a:r>
              <a:rPr lang="zh-CN" altLang="en-US" sz="14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】”开头的消息。 点击此消息，即可进入采购系统，根据流转审批的意见进行修改后，再重行上传合同 word 稿，即可继续进行流转审核。</a:t>
            </a:r>
            <a:endParaRPr lang="zh-CN" altLang="en-US" sz="1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6100" y="2571750"/>
            <a:ext cx="4691380" cy="199771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18440" y="3423285"/>
            <a:ext cx="3945255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US" altLang="zh-CN" sz="14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2. </a:t>
            </a:r>
            <a:r>
              <a:rPr lang="zh-CN" altLang="en-US" sz="14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修改意见分为两种</a:t>
            </a:r>
            <a:endParaRPr lang="zh-CN" altLang="en-US" sz="140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algn="just"/>
            <a:r>
              <a:rPr lang="en-US" altLang="zh-CN" sz="1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1</a:t>
            </a:r>
            <a:r>
              <a:rPr lang="zh-CN" altLang="en-US" sz="1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）直接在审核意见栏中填写的意见，当修改内容不大时，由合同申请人在下载后自行修改。</a:t>
            </a:r>
            <a:endParaRPr lang="zh-CN" altLang="en-US" sz="1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 algn="just"/>
            <a:r>
              <a:rPr lang="en-US" altLang="zh-CN" sz="1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2</a:t>
            </a:r>
            <a:r>
              <a:rPr lang="zh-CN" altLang="en-US" sz="1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）上传附件的修改，说明修改内容较多，请以附件为准。</a:t>
            </a:r>
            <a:endParaRPr lang="zh-CN" altLang="en-US" sz="1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796280" y="4458335"/>
            <a:ext cx="872490" cy="13335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18440" y="4677410"/>
            <a:ext cx="39452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US" sz="14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3.</a:t>
            </a:r>
            <a:r>
              <a:rPr lang="zh-CN" altLang="en-US" sz="14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请根据修改意修改后，重新上传</a:t>
            </a:r>
            <a:r>
              <a:rPr lang="en-US" altLang="zh-CN" sz="14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word</a:t>
            </a:r>
            <a:r>
              <a:rPr lang="zh-CN" altLang="en-US" sz="14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文件（主要针对非模板合同）</a:t>
            </a:r>
            <a:endParaRPr lang="zh-CN" altLang="en-US" sz="1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067300" y="4803775"/>
            <a:ext cx="3827780" cy="30670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14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7.2</a:t>
            </a:r>
            <a:r>
              <a:rPr lang="zh-CN" sz="14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请注意下载此处的修改后</a:t>
            </a:r>
            <a:r>
              <a:rPr lang="en-US" altLang="zh-CN" sz="14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word</a:t>
            </a:r>
            <a:r>
              <a:rPr lang="zh-CN" altLang="en-US" sz="14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附件（如有）</a:t>
            </a:r>
            <a:endParaRPr lang="zh-CN" altLang="en-US" sz="140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" name="右箭头 9"/>
          <p:cNvSpPr/>
          <p:nvPr/>
        </p:nvSpPr>
        <p:spPr>
          <a:xfrm rot="16200000">
            <a:off x="6496685" y="4626610"/>
            <a:ext cx="181610" cy="14224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5796280" y="3291840"/>
            <a:ext cx="3294380" cy="30670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14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7.3</a:t>
            </a:r>
            <a:r>
              <a:rPr lang="zh-CN" sz="14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修改后，在此处重新替换</a:t>
            </a:r>
            <a:r>
              <a:rPr lang="en-US" altLang="zh-CN" sz="14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word</a:t>
            </a:r>
            <a:r>
              <a:rPr lang="zh-CN" altLang="en-US" sz="14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修改稿</a:t>
            </a:r>
            <a:endParaRPr lang="zh-CN" altLang="en-US" sz="140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643880" y="2931795"/>
            <a:ext cx="872490" cy="13335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右箭头 13"/>
          <p:cNvSpPr/>
          <p:nvPr/>
        </p:nvSpPr>
        <p:spPr>
          <a:xfrm rot="16200000">
            <a:off x="6280785" y="3107690"/>
            <a:ext cx="181610" cy="14224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5796280" y="3279775"/>
            <a:ext cx="3294380" cy="30670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14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7.3</a:t>
            </a:r>
            <a:r>
              <a:rPr lang="zh-CN" sz="14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修改后，在此处重新替换</a:t>
            </a:r>
            <a:r>
              <a:rPr lang="en-US" altLang="zh-CN" sz="14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word</a:t>
            </a:r>
            <a:r>
              <a:rPr lang="zh-CN" altLang="en-US" sz="14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修改稿</a:t>
            </a:r>
            <a:endParaRPr lang="zh-CN" altLang="en-US" sz="140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6" name="右箭头 15"/>
          <p:cNvSpPr/>
          <p:nvPr/>
        </p:nvSpPr>
        <p:spPr>
          <a:xfrm rot="16200000">
            <a:off x="6280785" y="3095625"/>
            <a:ext cx="181610" cy="14224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</p:sld>
</file>

<file path=ppt/tags/tag1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2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3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4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5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6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7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8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9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WidescreenPresentatio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WidescreenPresentation</Template>
  <TotalTime>0</TotalTime>
  <Words>2414</Words>
  <Application>WPS 演示</Application>
  <PresentationFormat/>
  <Paragraphs>186</Paragraphs>
  <Slides>12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35" baseType="lpstr">
      <vt:lpstr>Arial</vt:lpstr>
      <vt:lpstr>宋体</vt:lpstr>
      <vt:lpstr>Wingdings</vt:lpstr>
      <vt:lpstr>Tw Cen MT</vt:lpstr>
      <vt:lpstr>华文仿宋</vt:lpstr>
      <vt:lpstr>Wingdings 2</vt:lpstr>
      <vt:lpstr>Wingdings</vt:lpstr>
      <vt:lpstr>Adobe 黑体 Std R</vt:lpstr>
      <vt:lpstr>Baskerville Old Face</vt:lpstr>
      <vt:lpstr>TypeLand 康熙字典體試用版</vt:lpstr>
      <vt:lpstr>Vijaya</vt:lpstr>
      <vt:lpstr>Top Secret</vt:lpstr>
      <vt:lpstr>微软雅黑</vt:lpstr>
      <vt:lpstr>Tahoma</vt:lpstr>
      <vt:lpstr>Adobe 楷体 Std R</vt:lpstr>
      <vt:lpstr>黑体</vt:lpstr>
      <vt:lpstr>仿宋</vt:lpstr>
      <vt:lpstr>Wingdings</vt:lpstr>
      <vt:lpstr>华文中宋</vt:lpstr>
      <vt:lpstr>方正尚酷简体</vt:lpstr>
      <vt:lpstr>Calibri</vt:lpstr>
      <vt:lpstr>Arial Unicode MS</vt:lpstr>
      <vt:lpstr>WidescreenPresentation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LPF</dc:creator>
  <cp:lastModifiedBy>LPF</cp:lastModifiedBy>
  <cp:revision>345</cp:revision>
  <dcterms:created xsi:type="dcterms:W3CDTF">2016-09-05T12:08:00Z</dcterms:created>
  <dcterms:modified xsi:type="dcterms:W3CDTF">2022-03-08T06:13:18Z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r8>2052</vt:r8>
  </property>
  <property fmtid="{D5CDD505-2E9C-101B-9397-08002B2CF9AE}" pid="3" name="_Version">
    <vt:lpwstr>12.0.4518</vt:lpwstr>
  </property>
  <property fmtid="{D5CDD505-2E9C-101B-9397-08002B2CF9AE}" pid="4" name="KSOProductBuildVer">
    <vt:lpwstr>2052-11.1.0.11365</vt:lpwstr>
  </property>
  <property fmtid="{D5CDD505-2E9C-101B-9397-08002B2CF9AE}" pid="5" name="ICV">
    <vt:lpwstr>F95C67BB3EE14A48AC4BCC0575B40BE2</vt:lpwstr>
  </property>
</Properties>
</file>